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3" r:id="rId6"/>
    <p:sldId id="260" r:id="rId7"/>
    <p:sldId id="262" r:id="rId8"/>
    <p:sldId id="264" r:id="rId9"/>
    <p:sldId id="270" r:id="rId10"/>
    <p:sldId id="271" r:id="rId11"/>
    <p:sldId id="265" r:id="rId12"/>
    <p:sldId id="266" r:id="rId13"/>
    <p:sldId id="267" r:id="rId14"/>
    <p:sldId id="268" r:id="rId15"/>
    <p:sldId id="269" r:id="rId16"/>
    <p:sldId id="261" r:id="rId1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18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297E56-D888-4E8A-A92F-49B55444913C}" type="datetimeFigureOut">
              <a:rPr lang="zh-TW" altLang="en-US" smtClean="0"/>
              <a:t>2018/12/12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4FFA63-E5A4-4C32-82F3-12075C06263C}" type="slidenum">
              <a:rPr lang="zh-TW" altLang="en-US" smtClean="0"/>
              <a:t>‹#›</a:t>
            </a:fld>
            <a:endParaRPr lang="zh-TW" altLang="en-US"/>
          </a:p>
        </p:txBody>
      </p:sp>
    </p:spTree>
    <p:extLst>
      <p:ext uri="{BB962C8B-B14F-4D97-AF65-F5344CB8AC3E}">
        <p14:creationId xmlns:p14="http://schemas.microsoft.com/office/powerpoint/2010/main" val="1721706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8EB1B0-DB4F-4158-B142-741A93781142}" type="slidenum">
              <a:rPr lang="zh-TW" altLang="en-US" smtClean="0"/>
              <a:t>‹#›</a:t>
            </a:fld>
            <a:endParaRPr lang="zh-TW"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8EB1B0-DB4F-4158-B142-741A93781142}"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8EB1B0-DB4F-4158-B142-741A93781142}"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8EB1B0-DB4F-4158-B142-741A93781142}"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8EB1B0-DB4F-4158-B142-741A93781142}" type="slidenum">
              <a:rPr lang="zh-TW" altLang="en-US" smtClean="0"/>
              <a:t>‹#›</a:t>
            </a:fld>
            <a:endParaRPr lang="zh-TW"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8EB1B0-DB4F-4158-B142-741A93781142}"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D8EB1B0-DB4F-4158-B142-741A93781142}" type="slidenum">
              <a:rPr lang="zh-TW" altLang="en-US" smtClean="0"/>
              <a:t>‹#›</a:t>
            </a:fld>
            <a:endParaRPr lang="zh-TW"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D8EB1B0-DB4F-4158-B142-741A93781142}"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D8EB1B0-DB4F-4158-B142-741A93781142}"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8EB1B0-DB4F-4158-B142-741A93781142}" type="slidenum">
              <a:rPr lang="zh-TW" altLang="en-US" smtClean="0"/>
              <a:t>‹#›</a:t>
            </a:fld>
            <a:endParaRPr lang="zh-TW"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1D223CE-CB96-42C0-8262-AF455F4473A2}" type="datetimeFigureOut">
              <a:rPr lang="zh-TW" altLang="en-US" smtClean="0"/>
              <a:t>2018/12/12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8EB1B0-DB4F-4158-B142-741A93781142}"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1D223CE-CB96-42C0-8262-AF455F4473A2}" type="datetimeFigureOut">
              <a:rPr lang="zh-TW" altLang="en-US" smtClean="0"/>
              <a:t>2018/12/12</a:t>
            </a:fld>
            <a:endParaRPr lang="zh-TW"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zh-TW"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D8EB1B0-DB4F-4158-B142-741A93781142}"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mailto:rungfang@cycu.org.t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hsinyu@cycu.edu.t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rungfang@cycu.org.t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教育部補助獎學金</a:t>
            </a:r>
            <a:endParaRPr lang="zh-TW" altLang="en-US" dirty="0"/>
          </a:p>
        </p:txBody>
      </p:sp>
      <p:sp>
        <p:nvSpPr>
          <p:cNvPr id="3" name="副標題 2"/>
          <p:cNvSpPr>
            <a:spLocks noGrp="1"/>
          </p:cNvSpPr>
          <p:nvPr>
            <p:ph type="subTitle" idx="1"/>
          </p:nvPr>
        </p:nvSpPr>
        <p:spPr/>
        <p:txBody>
          <a:bodyPr/>
          <a:lstStyle/>
          <a:p>
            <a:pPr marL="457200" indent="-457200">
              <a:buAutoNum type="arabicPeriod"/>
            </a:pPr>
            <a:r>
              <a:rPr lang="zh-TW" altLang="en-US" dirty="0" smtClean="0"/>
              <a:t>學海飛颺、學海</a:t>
            </a:r>
            <a:r>
              <a:rPr lang="zh-TW" altLang="en-US" smtClean="0"/>
              <a:t>惜珠</a:t>
            </a:r>
            <a:endParaRPr lang="en-US" altLang="zh-TW" dirty="0" smtClean="0"/>
          </a:p>
        </p:txBody>
      </p:sp>
    </p:spTree>
    <p:extLst>
      <p:ext uri="{BB962C8B-B14F-4D97-AF65-F5344CB8AC3E}">
        <p14:creationId xmlns:p14="http://schemas.microsoft.com/office/powerpoint/2010/main" val="28735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作業時程、申請程序及應繳交文件</a:t>
            </a:r>
          </a:p>
        </p:txBody>
      </p:sp>
      <p:sp>
        <p:nvSpPr>
          <p:cNvPr id="3" name="內容版面配置區 2"/>
          <p:cNvSpPr>
            <a:spLocks noGrp="1"/>
          </p:cNvSpPr>
          <p:nvPr>
            <p:ph idx="1"/>
          </p:nvPr>
        </p:nvSpPr>
        <p:spPr/>
        <p:txBody>
          <a:bodyPr/>
          <a:lstStyle/>
          <a:p>
            <a:r>
              <a:rPr lang="zh-TW" altLang="en-US" dirty="0" smtClean="0"/>
              <a:t>（</a:t>
            </a:r>
            <a:r>
              <a:rPr lang="zh-TW" altLang="en-US" dirty="0"/>
              <a:t>一）作業時程</a:t>
            </a:r>
            <a:r>
              <a:rPr lang="zh-TW" altLang="en-US" dirty="0" smtClean="0"/>
              <a:t>：</a:t>
            </a:r>
            <a:endParaRPr lang="en-US" altLang="zh-TW" dirty="0" smtClean="0"/>
          </a:p>
          <a:p>
            <a:r>
              <a:rPr lang="en-US" altLang="zh-TW" sz="2800" dirty="0" smtClean="0"/>
              <a:t>1.</a:t>
            </a:r>
            <a:r>
              <a:rPr lang="zh-TW" altLang="en-US" sz="2800" dirty="0" smtClean="0"/>
              <a:t>申請獎學金計畫</a:t>
            </a:r>
            <a:r>
              <a:rPr lang="zh-TW" altLang="en-US" sz="2800" dirty="0"/>
              <a:t>書截止日</a:t>
            </a:r>
            <a:r>
              <a:rPr lang="zh-TW" altLang="en-US" sz="2800" dirty="0" smtClean="0"/>
              <a:t>：</a:t>
            </a:r>
            <a:r>
              <a:rPr lang="zh-TW" altLang="en-US" sz="2800" u="sng" dirty="0" smtClean="0"/>
              <a:t>每年三月底</a:t>
            </a:r>
            <a:r>
              <a:rPr lang="zh-TW" altLang="en-US" sz="2800" dirty="0" smtClean="0"/>
              <a:t>。</a:t>
            </a:r>
            <a:endParaRPr lang="zh-TW" altLang="en-US" sz="2800" dirty="0"/>
          </a:p>
          <a:p>
            <a:r>
              <a:rPr lang="en-US" altLang="zh-TW" sz="2800" dirty="0" smtClean="0"/>
              <a:t>2.</a:t>
            </a:r>
            <a:r>
              <a:rPr lang="zh-TW" altLang="en-US" sz="2800" dirty="0"/>
              <a:t>教育部</a:t>
            </a:r>
            <a:r>
              <a:rPr lang="zh-TW" altLang="en-US" sz="2800" dirty="0" smtClean="0"/>
              <a:t>審查</a:t>
            </a:r>
            <a:r>
              <a:rPr lang="zh-TW" altLang="en-US" sz="2800" dirty="0"/>
              <a:t>各校計畫書</a:t>
            </a:r>
            <a:r>
              <a:rPr lang="en-US" altLang="zh-TW" sz="2800" dirty="0"/>
              <a:t>(</a:t>
            </a:r>
            <a:r>
              <a:rPr lang="zh-TW" altLang="en-US" sz="2800" dirty="0"/>
              <a:t>包括初審及複審</a:t>
            </a:r>
            <a:r>
              <a:rPr lang="en-US" altLang="zh-TW" sz="2800" dirty="0"/>
              <a:t>)</a:t>
            </a:r>
            <a:r>
              <a:rPr lang="zh-TW" altLang="en-US" sz="2800" dirty="0" smtClean="0"/>
              <a:t>：</a:t>
            </a:r>
            <a:r>
              <a:rPr lang="zh-TW" altLang="en-US" sz="2800" u="sng" dirty="0" smtClean="0"/>
              <a:t>每年</a:t>
            </a:r>
            <a:r>
              <a:rPr lang="zh-TW" altLang="en-US" sz="2800" u="sng" dirty="0"/>
              <a:t>四月至五月間。</a:t>
            </a:r>
          </a:p>
          <a:p>
            <a:r>
              <a:rPr lang="en-US" altLang="zh-TW" sz="2800" dirty="0" smtClean="0"/>
              <a:t>3.</a:t>
            </a:r>
            <a:r>
              <a:rPr lang="zh-TW" altLang="en-US" sz="2800" dirty="0" smtClean="0"/>
              <a:t>公告</a:t>
            </a:r>
            <a:r>
              <a:rPr lang="zh-TW" altLang="en-US" sz="2800" dirty="0"/>
              <a:t>審查結果</a:t>
            </a:r>
            <a:r>
              <a:rPr lang="zh-TW" altLang="en-US" sz="2800" dirty="0" smtClean="0"/>
              <a:t>：</a:t>
            </a:r>
            <a:r>
              <a:rPr lang="zh-TW" altLang="en-US" sz="2800" u="sng" dirty="0" smtClean="0"/>
              <a:t>每年六月初</a:t>
            </a:r>
            <a:r>
              <a:rPr lang="zh-TW" altLang="en-US" sz="2800" dirty="0" smtClean="0"/>
              <a:t>。</a:t>
            </a:r>
            <a:endParaRPr lang="en-US" altLang="zh-TW" sz="2800" dirty="0" smtClean="0"/>
          </a:p>
          <a:p>
            <a:r>
              <a:rPr lang="en-US" altLang="zh-TW" sz="2800" dirty="0" smtClean="0"/>
              <a:t>4.</a:t>
            </a:r>
            <a:r>
              <a:rPr lang="zh-TW" altLang="en-US" sz="2800" dirty="0" smtClean="0"/>
              <a:t>辦理獎學金請領手續</a:t>
            </a:r>
            <a:r>
              <a:rPr lang="zh-TW" altLang="en-US" sz="2800" dirty="0"/>
              <a:t>：</a:t>
            </a:r>
            <a:r>
              <a:rPr lang="zh-TW" altLang="en-US" sz="2800" u="sng" dirty="0"/>
              <a:t>每年六月</a:t>
            </a:r>
            <a:r>
              <a:rPr lang="zh-TW" altLang="en-US" sz="2800" u="sng" dirty="0" smtClean="0"/>
              <a:t>底</a:t>
            </a:r>
            <a:r>
              <a:rPr lang="en-US" altLang="zh-TW" sz="2800" u="sng" dirty="0" smtClean="0"/>
              <a:t>-</a:t>
            </a:r>
            <a:r>
              <a:rPr lang="zh-TW" altLang="en-US" sz="2800" u="sng" dirty="0" smtClean="0"/>
              <a:t>七月</a:t>
            </a:r>
            <a:r>
              <a:rPr lang="zh-TW" altLang="en-US" sz="2800" dirty="0" smtClean="0"/>
              <a:t>。</a:t>
            </a:r>
            <a:endParaRPr lang="en-US" altLang="zh-TW" sz="2800" dirty="0"/>
          </a:p>
          <a:p>
            <a:pPr marL="0" indent="0">
              <a:buNone/>
            </a:pPr>
            <a:endParaRPr lang="en-US" altLang="zh-TW" dirty="0" smtClean="0"/>
          </a:p>
        </p:txBody>
      </p:sp>
    </p:spTree>
    <p:extLst>
      <p:ext uri="{BB962C8B-B14F-4D97-AF65-F5344CB8AC3E}">
        <p14:creationId xmlns:p14="http://schemas.microsoft.com/office/powerpoint/2010/main" val="1136949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dirty="0">
                <a:solidFill>
                  <a:schemeClr val="tx2">
                    <a:satMod val="130000"/>
                  </a:schemeClr>
                </a:solidFill>
              </a:rPr>
              <a:t>三、注意事項</a:t>
            </a:r>
            <a:endParaRPr lang="zh-TW" altLang="en-US" dirty="0"/>
          </a:p>
        </p:txBody>
      </p:sp>
      <p:sp>
        <p:nvSpPr>
          <p:cNvPr id="6" name="副標題 5"/>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230101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p:txBody>
          <a:bodyPr/>
          <a:lstStyle/>
          <a:p>
            <a:pPr eaLnBrk="1" fontAlgn="auto" hangingPunct="1">
              <a:spcAft>
                <a:spcPts val="0"/>
              </a:spcAft>
              <a:defRPr/>
            </a:pPr>
            <a:r>
              <a:rPr lang="zh-TW" altLang="en-US" dirty="0" smtClean="0">
                <a:solidFill>
                  <a:schemeClr val="tx2">
                    <a:satMod val="130000"/>
                  </a:schemeClr>
                </a:solidFill>
              </a:rPr>
              <a:t>出國前</a:t>
            </a:r>
          </a:p>
        </p:txBody>
      </p:sp>
      <p:sp>
        <p:nvSpPr>
          <p:cNvPr id="5" name="內容版面配置區 2"/>
          <p:cNvSpPr>
            <a:spLocks noGrp="1"/>
          </p:cNvSpPr>
          <p:nvPr>
            <p:ph idx="1"/>
          </p:nvPr>
        </p:nvSpPr>
        <p:spPr/>
        <p:txBody>
          <a:bodyPr>
            <a:normAutofit fontScale="92500"/>
          </a:bodyPr>
          <a:lstStyle/>
          <a:p>
            <a:r>
              <a:rPr lang="en-US" altLang="zh-TW" dirty="0"/>
              <a:t>(1)</a:t>
            </a:r>
            <a:r>
              <a:rPr lang="zh-TW" altLang="en-US" dirty="0"/>
              <a:t>獲本要點補助經費出國之選送生，不得同時領取我國政府提供之其他出國補助。</a:t>
            </a:r>
          </a:p>
          <a:p>
            <a:r>
              <a:rPr lang="en-US" altLang="zh-TW" dirty="0"/>
              <a:t>(2)</a:t>
            </a:r>
            <a:r>
              <a:rPr lang="zh-TW" altLang="en-US" dirty="0"/>
              <a:t>選送生應於確定出國實習前，與薦送學校簽訂行政契約書；未簽訂者，無法領取補助款。</a:t>
            </a:r>
          </a:p>
          <a:p>
            <a:r>
              <a:rPr lang="en-US" altLang="zh-TW" dirty="0" smtClean="0"/>
              <a:t>(3)</a:t>
            </a:r>
            <a:r>
              <a:rPr lang="zh-TW" altLang="en-US" dirty="0" smtClean="0"/>
              <a:t>選送</a:t>
            </a:r>
            <a:r>
              <a:rPr lang="zh-TW" altLang="en-US" dirty="0"/>
              <a:t>生自本部核定補助公告日起，在國外就讀期間未滿一學期</a:t>
            </a:r>
            <a:r>
              <a:rPr lang="en-US" altLang="zh-TW" dirty="0"/>
              <a:t>(</a:t>
            </a:r>
            <a:r>
              <a:rPr lang="zh-TW" altLang="en-US" dirty="0"/>
              <a:t>學季</a:t>
            </a:r>
            <a:r>
              <a:rPr lang="en-US" altLang="zh-TW" dirty="0"/>
              <a:t>)</a:t>
            </a:r>
            <a:r>
              <a:rPr lang="zh-TW" altLang="en-US" dirty="0"/>
              <a:t>，不得領取本補助款，已領取者應全數償還，由薦送學校依行政契約書規定負責追償已領補助款，並繳還本部。但因特殊事由或選送生所赴國外研修國家如發生重大天災或社會暴動，影響選送生人身安全，經薦送學校報經本部核可者，不在此限。</a:t>
            </a:r>
          </a:p>
          <a:p>
            <a:r>
              <a:rPr lang="en-US" altLang="zh-TW" dirty="0" smtClean="0"/>
              <a:t>(4)</a:t>
            </a:r>
            <a:r>
              <a:rPr lang="zh-TW" altLang="en-US" dirty="0"/>
              <a:t>選送生於赴國外大專校院研修期間，應保有薦送學校學籍（未休學），且在國外不得辦理休學；研修結束後，應返回原薦送學校報到。違反上開規定者，由薦送學校依行政契約書規定負責追償全數補助款，並繳還本部。</a:t>
            </a:r>
            <a:endParaRPr lang="en-US" altLang="zh-TW" dirty="0" smtClean="0">
              <a:latin typeface="微軟正黑體" pitchFamily="34" charset="-120"/>
            </a:endParaRPr>
          </a:p>
          <a:p>
            <a:pPr eaLnBrk="1" hangingPunct="1">
              <a:buFontTx/>
              <a:buNone/>
            </a:pPr>
            <a:endParaRPr lang="en-US" altLang="zh-TW" dirty="0" smtClean="0"/>
          </a:p>
          <a:p>
            <a:pPr eaLnBrk="1" hangingPunct="1">
              <a:buFontTx/>
              <a:buNone/>
            </a:pPr>
            <a:endParaRPr lang="zh-TW" altLang="en-US" dirty="0" smtClean="0"/>
          </a:p>
        </p:txBody>
      </p:sp>
    </p:spTree>
    <p:extLst>
      <p:ext uri="{BB962C8B-B14F-4D97-AF65-F5344CB8AC3E}">
        <p14:creationId xmlns:p14="http://schemas.microsoft.com/office/powerpoint/2010/main" val="3697911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p:txBody>
          <a:bodyPr/>
          <a:lstStyle/>
          <a:p>
            <a:pPr eaLnBrk="1" fontAlgn="auto" hangingPunct="1">
              <a:spcAft>
                <a:spcPts val="0"/>
              </a:spcAft>
              <a:defRPr/>
            </a:pPr>
            <a:r>
              <a:rPr lang="zh-TW" altLang="en-US" dirty="0" smtClean="0">
                <a:solidFill>
                  <a:schemeClr val="tx2">
                    <a:satMod val="130000"/>
                  </a:schemeClr>
                </a:solidFill>
                <a:latin typeface="微軟正黑體" pitchFamily="34" charset="-120"/>
              </a:rPr>
              <a:t>留學中</a:t>
            </a:r>
          </a:p>
        </p:txBody>
      </p:sp>
      <p:sp>
        <p:nvSpPr>
          <p:cNvPr id="5" name="內容版面配置區 2"/>
          <p:cNvSpPr>
            <a:spLocks noGrp="1"/>
          </p:cNvSpPr>
          <p:nvPr>
            <p:ph idx="1"/>
          </p:nvPr>
        </p:nvSpPr>
        <p:spPr/>
        <p:txBody>
          <a:bodyPr>
            <a:normAutofit/>
          </a:bodyPr>
          <a:lstStyle/>
          <a:p>
            <a:pPr marL="365760" indent="-283464" eaLnBrk="1" fontAlgn="auto" hangingPunct="1">
              <a:spcAft>
                <a:spcPts val="0"/>
              </a:spcAft>
              <a:buFontTx/>
              <a:buNone/>
              <a:defRPr/>
            </a:pPr>
            <a:r>
              <a:rPr lang="zh-TW" altLang="zh-TW" sz="2800" dirty="0" smtClean="0">
                <a:latin typeface="微軟正黑體" pitchFamily="34" charset="-120"/>
              </a:rPr>
              <a:t>一、</a:t>
            </a:r>
            <a:r>
              <a:rPr lang="zh-TW" altLang="en-US" sz="2800" dirty="0" smtClean="0">
                <a:latin typeface="微軟正黑體" pitchFamily="34" charset="-120"/>
              </a:rPr>
              <a:t>留學生抵達國外報到卡</a:t>
            </a:r>
            <a:endParaRPr lang="en-US" altLang="zh-TW" sz="2800" dirty="0" smtClean="0">
              <a:latin typeface="微軟正黑體" pitchFamily="34" charset="-120"/>
            </a:endParaRPr>
          </a:p>
          <a:p>
            <a:pPr marL="365760" indent="-283464" eaLnBrk="1" fontAlgn="auto" hangingPunct="1">
              <a:spcAft>
                <a:spcPts val="0"/>
              </a:spcAft>
              <a:buFontTx/>
              <a:buNone/>
              <a:defRPr/>
            </a:pPr>
            <a:r>
              <a:rPr lang="zh-TW" altLang="en-US" sz="2800" dirty="0" smtClean="0">
                <a:latin typeface="微軟正黑體" pitchFamily="34" charset="-120"/>
              </a:rPr>
              <a:t>二</a:t>
            </a:r>
            <a:r>
              <a:rPr lang="zh-TW" altLang="zh-TW" sz="2800" dirty="0" smtClean="0">
                <a:latin typeface="微軟正黑體" pitchFamily="34" charset="-120"/>
              </a:rPr>
              <a:t>、</a:t>
            </a:r>
            <a:r>
              <a:rPr lang="zh-TW" altLang="en-US" sz="2800" dirty="0" smtClean="0">
                <a:latin typeface="微軟正黑體" pitchFamily="34" charset="-120"/>
              </a:rPr>
              <a:t>護照基本資料頁影本。</a:t>
            </a:r>
            <a:endParaRPr lang="en-US" altLang="zh-TW" sz="2800" dirty="0" smtClean="0">
              <a:latin typeface="微軟正黑體" pitchFamily="34" charset="-120"/>
            </a:endParaRPr>
          </a:p>
          <a:p>
            <a:pPr marL="365760" indent="-283464" eaLnBrk="1" fontAlgn="auto" hangingPunct="1">
              <a:spcAft>
                <a:spcPts val="0"/>
              </a:spcAft>
              <a:buFontTx/>
              <a:buNone/>
              <a:defRPr/>
            </a:pPr>
            <a:r>
              <a:rPr lang="zh-TW" altLang="en-US" sz="2800" dirty="0" smtClean="0">
                <a:latin typeface="微軟正黑體" pitchFamily="34" charset="-120"/>
              </a:rPr>
              <a:t>三</a:t>
            </a:r>
            <a:r>
              <a:rPr lang="zh-TW" altLang="zh-TW" sz="2800" dirty="0" smtClean="0">
                <a:latin typeface="微軟正黑體" pitchFamily="34" charset="-120"/>
              </a:rPr>
              <a:t>、</a:t>
            </a:r>
            <a:r>
              <a:rPr lang="zh-TW" altLang="en-US" sz="2800" dirty="0" smtClean="0">
                <a:latin typeface="微軟正黑體" pitchFamily="34" charset="-120"/>
              </a:rPr>
              <a:t>入出境戳記影本</a:t>
            </a:r>
            <a:endParaRPr lang="en-US" altLang="zh-TW" sz="2800" dirty="0" smtClean="0">
              <a:latin typeface="微軟正黑體" pitchFamily="34" charset="-120"/>
            </a:endParaRPr>
          </a:p>
          <a:p>
            <a:pPr marL="365760" indent="-283464" eaLnBrk="1" fontAlgn="auto" hangingPunct="1">
              <a:spcAft>
                <a:spcPts val="0"/>
              </a:spcAft>
              <a:buFontTx/>
              <a:buNone/>
              <a:defRPr/>
            </a:pPr>
            <a:r>
              <a:rPr lang="zh-TW" altLang="en-US" sz="2800" dirty="0" smtClean="0">
                <a:latin typeface="微軟正黑體" pitchFamily="34" charset="-120"/>
              </a:rPr>
              <a:t>四</a:t>
            </a:r>
            <a:r>
              <a:rPr lang="zh-TW" altLang="zh-TW" sz="2800" dirty="0" smtClean="0">
                <a:latin typeface="微軟正黑體" pitchFamily="34" charset="-120"/>
              </a:rPr>
              <a:t>、</a:t>
            </a:r>
            <a:r>
              <a:rPr lang="zh-TW" altLang="en-US" sz="2800" dirty="0" smtClean="0">
                <a:latin typeface="微軟正黑體" pitchFamily="34" charset="-120"/>
              </a:rPr>
              <a:t>中原大學至國外交換生選課表。</a:t>
            </a:r>
            <a:endParaRPr lang="en-US" altLang="zh-TW" sz="2800" dirty="0" smtClean="0">
              <a:latin typeface="微軟正黑體" pitchFamily="34" charset="-120"/>
            </a:endParaRPr>
          </a:p>
          <a:p>
            <a:pPr marL="365760" indent="-283464" eaLnBrk="1" fontAlgn="auto" hangingPunct="1">
              <a:spcAft>
                <a:spcPts val="0"/>
              </a:spcAft>
              <a:buFontTx/>
              <a:buNone/>
              <a:defRPr/>
            </a:pPr>
            <a:r>
              <a:rPr lang="zh-TW" altLang="en-US" sz="2800" dirty="0" smtClean="0">
                <a:latin typeface="微軟正黑體" pitchFamily="34" charset="-120"/>
              </a:rPr>
              <a:t>五</a:t>
            </a:r>
            <a:r>
              <a:rPr lang="zh-TW" altLang="zh-TW" sz="2800" dirty="0" smtClean="0">
                <a:latin typeface="微軟正黑體" pitchFamily="34" charset="-120"/>
              </a:rPr>
              <a:t>、</a:t>
            </a:r>
            <a:r>
              <a:rPr lang="zh-TW" altLang="en-US" sz="2800" dirty="0" smtClean="0">
                <a:latin typeface="微軟正黑體" pitchFamily="34" charset="-120"/>
              </a:rPr>
              <a:t>中原大學至國外交換學生課程抵認及</a:t>
            </a:r>
            <a:endParaRPr lang="en-US" altLang="zh-TW" sz="2800" dirty="0" smtClean="0">
              <a:latin typeface="微軟正黑體" pitchFamily="34" charset="-120"/>
            </a:endParaRPr>
          </a:p>
          <a:p>
            <a:pPr marL="365760" indent="-283464" eaLnBrk="1" fontAlgn="auto" hangingPunct="1">
              <a:spcAft>
                <a:spcPts val="0"/>
              </a:spcAft>
              <a:buFontTx/>
              <a:buNone/>
              <a:defRPr/>
            </a:pPr>
            <a:r>
              <a:rPr lang="zh-TW" altLang="en-US" sz="2800" dirty="0" smtClean="0">
                <a:latin typeface="微軟正黑體" pitchFamily="34" charset="-120"/>
              </a:rPr>
              <a:t>       成績表 </a:t>
            </a:r>
            <a:r>
              <a:rPr lang="en-US" altLang="zh-TW" sz="2800" dirty="0" smtClean="0">
                <a:latin typeface="微軟正黑體" pitchFamily="34" charset="-120"/>
              </a:rPr>
              <a:t>(</a:t>
            </a:r>
            <a:r>
              <a:rPr lang="zh-TW" altLang="en-US" sz="2800" dirty="0" smtClean="0">
                <a:latin typeface="微軟正黑體" pitchFamily="34" charset="-120"/>
              </a:rPr>
              <a:t>系上</a:t>
            </a:r>
            <a:r>
              <a:rPr lang="en-US" altLang="zh-TW" sz="2800" dirty="0" smtClean="0">
                <a:latin typeface="微軟正黑體" pitchFamily="34" charset="-120"/>
              </a:rPr>
              <a:t>)</a:t>
            </a:r>
            <a:r>
              <a:rPr lang="zh-TW" altLang="en-US" sz="2800" dirty="0" smtClean="0">
                <a:latin typeface="微軟正黑體" pitchFamily="34" charset="-120"/>
              </a:rPr>
              <a:t>。</a:t>
            </a:r>
            <a:endParaRPr lang="en-US" altLang="zh-TW" sz="2800" dirty="0" smtClean="0">
              <a:latin typeface="微軟正黑體" pitchFamily="34" charset="-120"/>
            </a:endParaRPr>
          </a:p>
          <a:p>
            <a:pPr marL="365760" indent="-283464" eaLnBrk="1" fontAlgn="auto" hangingPunct="1">
              <a:spcAft>
                <a:spcPts val="0"/>
              </a:spcAft>
              <a:buFontTx/>
              <a:buNone/>
              <a:defRPr/>
            </a:pPr>
            <a:r>
              <a:rPr lang="zh-TW" altLang="en-US" sz="2800" dirty="0" smtClean="0">
                <a:latin typeface="微軟正黑體" pitchFamily="34" charset="-120"/>
              </a:rPr>
              <a:t> </a:t>
            </a:r>
            <a:r>
              <a:rPr lang="zh-TW" altLang="en-US" sz="2800" dirty="0" smtClean="0">
                <a:solidFill>
                  <a:srgbClr val="FF0000"/>
                </a:solidFill>
                <a:latin typeface="微軟正黑體" pitchFamily="34" charset="-120"/>
              </a:rPr>
              <a:t>★一</a:t>
            </a:r>
            <a:r>
              <a:rPr lang="en-US" altLang="zh-TW" sz="2800" dirty="0" smtClean="0">
                <a:solidFill>
                  <a:srgbClr val="FF0000"/>
                </a:solidFill>
                <a:latin typeface="微軟正黑體" pitchFamily="34" charset="-120"/>
              </a:rPr>
              <a:t>~</a:t>
            </a:r>
            <a:r>
              <a:rPr lang="zh-TW" altLang="en-US" sz="2800" dirty="0" smtClean="0">
                <a:solidFill>
                  <a:srgbClr val="FF0000"/>
                </a:solidFill>
                <a:latin typeface="微軟正黑體" pitchFamily="34" charset="-120"/>
              </a:rPr>
              <a:t>四</a:t>
            </a:r>
            <a:r>
              <a:rPr lang="zh-TW" altLang="en-US" sz="2800" dirty="0" smtClean="0">
                <a:latin typeface="微軟正黑體" pitchFamily="34" charset="-120"/>
              </a:rPr>
              <a:t>文件請於</a:t>
            </a:r>
            <a:r>
              <a:rPr lang="zh-TW" altLang="en-US" sz="2800" dirty="0" smtClean="0">
                <a:solidFill>
                  <a:srgbClr val="FF0000"/>
                </a:solidFill>
                <a:latin typeface="微軟正黑體" pitchFamily="34" charset="-120"/>
              </a:rPr>
              <a:t>抵達國外後</a:t>
            </a:r>
            <a:r>
              <a:rPr lang="en-US" altLang="zh-TW" sz="2800" dirty="0" smtClean="0">
                <a:solidFill>
                  <a:srgbClr val="FF0000"/>
                </a:solidFill>
                <a:latin typeface="微軟正黑體" pitchFamily="34" charset="-120"/>
              </a:rPr>
              <a:t>14</a:t>
            </a:r>
            <a:r>
              <a:rPr lang="zh-TW" altLang="en-US" sz="2800" dirty="0" smtClean="0">
                <a:solidFill>
                  <a:srgbClr val="FF0000"/>
                </a:solidFill>
                <a:latin typeface="微軟正黑體" pitchFamily="34" charset="-120"/>
              </a:rPr>
              <a:t>天內</a:t>
            </a:r>
            <a:r>
              <a:rPr lang="zh-TW" altLang="en-US" sz="2800" dirty="0" smtClean="0">
                <a:latin typeface="微軟正黑體" pitchFamily="34" charset="-120"/>
              </a:rPr>
              <a:t>寄回或傳 真</a:t>
            </a:r>
            <a:r>
              <a:rPr lang="en-US" altLang="zh-TW" sz="2800" dirty="0" smtClean="0">
                <a:latin typeface="微軟正黑體" pitchFamily="34" charset="-120"/>
              </a:rPr>
              <a:t>(886-3-265-1729)</a:t>
            </a:r>
            <a:r>
              <a:rPr lang="zh-TW" altLang="en-US" sz="2800" dirty="0" smtClean="0">
                <a:latin typeface="微軟正黑體" pitchFamily="34" charset="-120"/>
              </a:rPr>
              <a:t>至國際暨兩岸教育處。</a:t>
            </a:r>
            <a:endParaRPr lang="en-US" altLang="zh-TW" sz="2800" dirty="0" smtClean="0">
              <a:latin typeface="微軟正黑體" pitchFamily="34" charset="-120"/>
            </a:endParaRPr>
          </a:p>
          <a:p>
            <a:pPr marL="365760" indent="-283464" eaLnBrk="1" fontAlgn="auto" hangingPunct="1">
              <a:spcAft>
                <a:spcPts val="0"/>
              </a:spcAft>
              <a:buFontTx/>
              <a:buNone/>
              <a:defRPr/>
            </a:pPr>
            <a:endParaRPr lang="en-US" altLang="zh-TW" dirty="0" smtClean="0"/>
          </a:p>
          <a:p>
            <a:pPr marL="365760" indent="-283464" eaLnBrk="1" fontAlgn="auto" hangingPunct="1">
              <a:spcAft>
                <a:spcPts val="0"/>
              </a:spcAft>
              <a:buFontTx/>
              <a:buNone/>
              <a:defRPr/>
            </a:pPr>
            <a:endParaRPr lang="zh-TW" altLang="zh-TW" dirty="0" smtClean="0"/>
          </a:p>
          <a:p>
            <a:pPr marL="365760" indent="-283464" eaLnBrk="1" fontAlgn="auto" hangingPunct="1">
              <a:spcAft>
                <a:spcPts val="0"/>
              </a:spcAft>
              <a:buFont typeface="Wingdings 2"/>
              <a:buChar char=""/>
              <a:defRPr/>
            </a:pPr>
            <a:endParaRPr lang="zh-TW" altLang="en-US" dirty="0" smtClean="0"/>
          </a:p>
        </p:txBody>
      </p:sp>
    </p:spTree>
    <p:extLst>
      <p:ext uri="{BB962C8B-B14F-4D97-AF65-F5344CB8AC3E}">
        <p14:creationId xmlns:p14="http://schemas.microsoft.com/office/powerpoint/2010/main" val="437980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olidFill>
                  <a:schemeClr val="tx2">
                    <a:satMod val="130000"/>
                  </a:schemeClr>
                </a:solidFill>
                <a:latin typeface="微軟正黑體" pitchFamily="34" charset="-120"/>
              </a:rPr>
              <a:t>返國後</a:t>
            </a:r>
            <a:endParaRPr lang="zh-TW" altLang="en-US" dirty="0"/>
          </a:p>
        </p:txBody>
      </p:sp>
      <p:sp>
        <p:nvSpPr>
          <p:cNvPr id="4" name="內容版面配置區 2"/>
          <p:cNvSpPr>
            <a:spLocks noGrp="1"/>
          </p:cNvSpPr>
          <p:nvPr>
            <p:ph idx="1"/>
          </p:nvPr>
        </p:nvSpPr>
        <p:spPr/>
        <p:txBody>
          <a:bodyPr>
            <a:normAutofit/>
          </a:bodyPr>
          <a:lstStyle/>
          <a:p>
            <a:pPr>
              <a:buNone/>
            </a:pPr>
            <a:r>
              <a:rPr lang="zh-TW" altLang="zh-TW" sz="2800" dirty="0" smtClean="0">
                <a:latin typeface="微軟正黑體" pitchFamily="34" charset="-120"/>
              </a:rPr>
              <a:t>一、</a:t>
            </a:r>
            <a:r>
              <a:rPr lang="zh-TW" altLang="en-US" sz="2800" dirty="0" smtClean="0">
                <a:latin typeface="微軟正黑體" pitchFamily="34" charset="-120"/>
              </a:rPr>
              <a:t>返國報到單</a:t>
            </a:r>
            <a:r>
              <a:rPr lang="en-US" altLang="zh-TW" sz="2800" dirty="0">
                <a:solidFill>
                  <a:srgbClr val="FF0000"/>
                </a:solidFill>
                <a:latin typeface="微軟正黑體" pitchFamily="34" charset="-120"/>
              </a:rPr>
              <a:t>(★</a:t>
            </a:r>
            <a:r>
              <a:rPr lang="zh-TW" altLang="en-US" sz="2800" dirty="0">
                <a:solidFill>
                  <a:srgbClr val="FF0000"/>
                </a:solidFill>
                <a:latin typeface="微軟正黑體" pitchFamily="34" charset="-120"/>
              </a:rPr>
              <a:t>電子檔</a:t>
            </a:r>
            <a:r>
              <a:rPr lang="en-US" altLang="zh-TW" sz="2800" dirty="0" smtClean="0">
                <a:solidFill>
                  <a:srgbClr val="FF0000"/>
                </a:solidFill>
                <a:latin typeface="微軟正黑體" pitchFamily="34" charset="-120"/>
              </a:rPr>
              <a:t>)</a:t>
            </a:r>
            <a:endParaRPr lang="en-US" altLang="zh-TW" sz="2800" dirty="0" smtClean="0">
              <a:latin typeface="微軟正黑體" pitchFamily="34" charset="-120"/>
            </a:endParaRPr>
          </a:p>
          <a:p>
            <a:pPr eaLnBrk="1" hangingPunct="1">
              <a:buFontTx/>
              <a:buNone/>
            </a:pPr>
            <a:r>
              <a:rPr lang="zh-TW" altLang="zh-TW" sz="2800" dirty="0" smtClean="0">
                <a:latin typeface="微軟正黑體" pitchFamily="34" charset="-120"/>
              </a:rPr>
              <a:t>二、</a:t>
            </a:r>
            <a:r>
              <a:rPr lang="zh-TW" altLang="en-US" sz="2800" dirty="0" smtClean="0">
                <a:latin typeface="微軟正黑體" pitchFamily="34" charset="-120"/>
              </a:rPr>
              <a:t>研修報到單</a:t>
            </a:r>
            <a:r>
              <a:rPr lang="en-US" altLang="zh-TW" sz="2800" dirty="0" smtClean="0">
                <a:solidFill>
                  <a:srgbClr val="FF0000"/>
                </a:solidFill>
                <a:latin typeface="微軟正黑體" pitchFamily="34" charset="-120"/>
              </a:rPr>
              <a:t>(★</a:t>
            </a:r>
            <a:r>
              <a:rPr lang="zh-TW" altLang="en-US" sz="2800" dirty="0" smtClean="0">
                <a:solidFill>
                  <a:srgbClr val="FF0000"/>
                </a:solidFill>
                <a:latin typeface="微軟正黑體" pitchFamily="34" charset="-120"/>
              </a:rPr>
              <a:t>電子檔</a:t>
            </a:r>
            <a:r>
              <a:rPr lang="en-US" altLang="zh-TW" sz="2800" dirty="0" smtClean="0">
                <a:solidFill>
                  <a:srgbClr val="FF0000"/>
                </a:solidFill>
                <a:latin typeface="微軟正黑體" pitchFamily="34" charset="-120"/>
              </a:rPr>
              <a:t>)</a:t>
            </a:r>
            <a:endParaRPr lang="zh-TW" altLang="zh-TW" sz="2800" dirty="0" smtClean="0">
              <a:solidFill>
                <a:srgbClr val="FF0000"/>
              </a:solidFill>
              <a:latin typeface="微軟正黑體" pitchFamily="34" charset="-120"/>
            </a:endParaRPr>
          </a:p>
          <a:p>
            <a:pPr>
              <a:buNone/>
            </a:pPr>
            <a:r>
              <a:rPr lang="zh-TW" altLang="zh-TW" sz="2800" dirty="0" smtClean="0">
                <a:latin typeface="微軟正黑體" pitchFamily="34" charset="-120"/>
              </a:rPr>
              <a:t>三、</a:t>
            </a:r>
            <a:r>
              <a:rPr lang="zh-TW" altLang="en-US" sz="2800" dirty="0" smtClean="0">
                <a:latin typeface="微軟正黑體" pitchFamily="34" charset="-120"/>
              </a:rPr>
              <a:t>研修成果報告</a:t>
            </a:r>
            <a:r>
              <a:rPr lang="en-US" altLang="zh-TW" sz="2800" dirty="0" smtClean="0">
                <a:solidFill>
                  <a:srgbClr val="FF0000"/>
                </a:solidFill>
                <a:latin typeface="微軟正黑體" pitchFamily="34" charset="-120"/>
              </a:rPr>
              <a:t>(★</a:t>
            </a:r>
            <a:r>
              <a:rPr lang="zh-TW" altLang="en-US" sz="2800" dirty="0">
                <a:solidFill>
                  <a:srgbClr val="FF0000"/>
                </a:solidFill>
                <a:latin typeface="微軟正黑體" pitchFamily="34" charset="-120"/>
              </a:rPr>
              <a:t>電子</a:t>
            </a:r>
            <a:r>
              <a:rPr lang="zh-TW" altLang="en-US" sz="2800" dirty="0" smtClean="0">
                <a:solidFill>
                  <a:srgbClr val="FF0000"/>
                </a:solidFill>
                <a:latin typeface="微軟正黑體" pitchFamily="34" charset="-120"/>
              </a:rPr>
              <a:t>檔上傳教育部學海網站</a:t>
            </a:r>
            <a:r>
              <a:rPr lang="en-US" altLang="zh-TW" sz="2800" dirty="0" smtClean="0">
                <a:solidFill>
                  <a:srgbClr val="FF0000"/>
                </a:solidFill>
                <a:latin typeface="微軟正黑體" pitchFamily="34" charset="-120"/>
              </a:rPr>
              <a:t>)</a:t>
            </a:r>
          </a:p>
          <a:p>
            <a:pPr>
              <a:buNone/>
            </a:pPr>
            <a:r>
              <a:rPr lang="zh-TW" altLang="zh-TW" sz="2800" dirty="0" smtClean="0">
                <a:latin typeface="微軟正黑體" pitchFamily="34" charset="-120"/>
              </a:rPr>
              <a:t>四、</a:t>
            </a:r>
            <a:r>
              <a:rPr lang="zh-TW" altLang="en-US" sz="2800" dirty="0" smtClean="0">
                <a:latin typeface="微軟正黑體" pitchFamily="34" charset="-120"/>
              </a:rPr>
              <a:t>線上問卷填寫</a:t>
            </a:r>
            <a:r>
              <a:rPr lang="en-US" altLang="zh-TW" sz="2800" dirty="0">
                <a:solidFill>
                  <a:srgbClr val="FF0000"/>
                </a:solidFill>
                <a:latin typeface="微軟正黑體" pitchFamily="34" charset="-120"/>
              </a:rPr>
              <a:t>(</a:t>
            </a:r>
            <a:r>
              <a:rPr lang="en-US" altLang="zh-TW" sz="2800" dirty="0" smtClean="0">
                <a:solidFill>
                  <a:srgbClr val="FF0000"/>
                </a:solidFill>
                <a:latin typeface="微軟正黑體" pitchFamily="34" charset="-120"/>
              </a:rPr>
              <a:t>★</a:t>
            </a:r>
            <a:r>
              <a:rPr lang="zh-TW" altLang="en-US" sz="2800" dirty="0" smtClean="0">
                <a:solidFill>
                  <a:srgbClr val="FF0000"/>
                </a:solidFill>
                <a:latin typeface="微軟正黑體" pitchFamily="34" charset="-120"/>
              </a:rPr>
              <a:t>教育部</a:t>
            </a:r>
            <a:r>
              <a:rPr lang="zh-TW" altLang="en-US" sz="2800" dirty="0">
                <a:solidFill>
                  <a:srgbClr val="FF0000"/>
                </a:solidFill>
                <a:latin typeface="微軟正黑體" pitchFamily="34" charset="-120"/>
              </a:rPr>
              <a:t>學海網站</a:t>
            </a:r>
            <a:r>
              <a:rPr lang="en-US" altLang="zh-TW" sz="2800" dirty="0" smtClean="0">
                <a:solidFill>
                  <a:srgbClr val="FF0000"/>
                </a:solidFill>
                <a:latin typeface="微軟正黑體" pitchFamily="34" charset="-120"/>
              </a:rPr>
              <a:t>)</a:t>
            </a:r>
            <a:endParaRPr lang="zh-TW" altLang="zh-TW" sz="2800" dirty="0" smtClean="0">
              <a:latin typeface="微軟正黑體" pitchFamily="34" charset="-120"/>
            </a:endParaRPr>
          </a:p>
          <a:p>
            <a:pPr>
              <a:buNone/>
            </a:pPr>
            <a:r>
              <a:rPr lang="zh-TW" altLang="zh-TW" sz="2800" dirty="0" smtClean="0">
                <a:latin typeface="微軟正黑體" pitchFamily="34" charset="-120"/>
              </a:rPr>
              <a:t>五、</a:t>
            </a:r>
            <a:r>
              <a:rPr lang="zh-TW" altLang="en-US" sz="2800" dirty="0" smtClean="0">
                <a:latin typeface="微軟正黑體" pitchFamily="34" charset="-120"/>
              </a:rPr>
              <a:t>護照</a:t>
            </a:r>
            <a:r>
              <a:rPr lang="zh-TW" altLang="en-US" sz="2800" dirty="0">
                <a:latin typeface="微軟正黑體" pitchFamily="34" charset="-120"/>
              </a:rPr>
              <a:t>入出境戳記影本。</a:t>
            </a:r>
            <a:endParaRPr lang="en-US" altLang="zh-TW" sz="2800" dirty="0" smtClean="0">
              <a:latin typeface="微軟正黑體" pitchFamily="34" charset="-120"/>
            </a:endParaRPr>
          </a:p>
          <a:p>
            <a:pPr>
              <a:buNone/>
            </a:pPr>
            <a:r>
              <a:rPr lang="zh-TW" altLang="en-US" sz="2800" dirty="0" smtClean="0">
                <a:latin typeface="微軟正黑體" pitchFamily="34" charset="-120"/>
              </a:rPr>
              <a:t>六</a:t>
            </a:r>
            <a:r>
              <a:rPr lang="zh-TW" altLang="zh-TW" sz="2800" dirty="0" smtClean="0">
                <a:latin typeface="微軟正黑體" pitchFamily="34" charset="-120"/>
              </a:rPr>
              <a:t>、</a:t>
            </a:r>
            <a:r>
              <a:rPr lang="en-US" altLang="zh-TW" sz="2800" dirty="0">
                <a:solidFill>
                  <a:srgbClr val="FF0000"/>
                </a:solidFill>
                <a:latin typeface="微軟正黑體" pitchFamily="34" charset="-120"/>
              </a:rPr>
              <a:t>★</a:t>
            </a:r>
            <a:r>
              <a:rPr lang="zh-TW" altLang="en-US" sz="2800" dirty="0">
                <a:solidFill>
                  <a:srgbClr val="FF0000"/>
                </a:solidFill>
                <a:latin typeface="微軟正黑體" pitchFamily="34" charset="-120"/>
              </a:rPr>
              <a:t>研修心得</a:t>
            </a:r>
            <a:r>
              <a:rPr lang="zh-TW" altLang="en-US" sz="2800" dirty="0" smtClean="0">
                <a:solidFill>
                  <a:srgbClr val="FF0000"/>
                </a:solidFill>
                <a:latin typeface="微軟正黑體" pitchFamily="34" charset="-120"/>
              </a:rPr>
              <a:t>報告</a:t>
            </a:r>
            <a:endParaRPr lang="en-US" altLang="zh-TW" sz="2800" dirty="0" smtClean="0">
              <a:latin typeface="微軟正黑體" pitchFamily="34" charset="-120"/>
            </a:endParaRPr>
          </a:p>
          <a:p>
            <a:pPr eaLnBrk="1" hangingPunct="1">
              <a:buFontTx/>
              <a:buNone/>
            </a:pPr>
            <a:r>
              <a:rPr lang="zh-TW" altLang="en-US" sz="2800" dirty="0" smtClean="0">
                <a:latin typeface="微軟正黑體" pitchFamily="34" charset="-120"/>
              </a:rPr>
              <a:t>七</a:t>
            </a:r>
            <a:r>
              <a:rPr lang="zh-TW" altLang="zh-TW" sz="2800" dirty="0" smtClean="0">
                <a:latin typeface="微軟正黑體" pitchFamily="34" charset="-120"/>
              </a:rPr>
              <a:t>、</a:t>
            </a:r>
            <a:r>
              <a:rPr lang="en-US" altLang="zh-TW" sz="2800" dirty="0" smtClean="0">
                <a:solidFill>
                  <a:srgbClr val="FF0000"/>
                </a:solidFill>
                <a:latin typeface="微軟正黑體" pitchFamily="34" charset="-120"/>
              </a:rPr>
              <a:t> </a:t>
            </a:r>
            <a:r>
              <a:rPr lang="zh-TW" altLang="en-US" sz="2800" dirty="0" smtClean="0">
                <a:latin typeface="微軟正黑體" pitchFamily="34" charset="-120"/>
              </a:rPr>
              <a:t>成績</a:t>
            </a:r>
            <a:r>
              <a:rPr lang="zh-TW" altLang="en-US" sz="2800" dirty="0">
                <a:latin typeface="微軟正黑體" pitchFamily="34" charset="-120"/>
              </a:rPr>
              <a:t>證明正本</a:t>
            </a:r>
            <a:endParaRPr lang="en-US" altLang="zh-TW" sz="2800" dirty="0" smtClean="0">
              <a:solidFill>
                <a:srgbClr val="FF0000"/>
              </a:solidFill>
              <a:latin typeface="微軟正黑體" pitchFamily="34" charset="-120"/>
            </a:endParaRPr>
          </a:p>
          <a:p>
            <a:pPr eaLnBrk="1" hangingPunct="1">
              <a:buFontTx/>
              <a:buNone/>
            </a:pPr>
            <a:r>
              <a:rPr lang="zh-TW" altLang="en-US" sz="2800" dirty="0" smtClean="0">
                <a:latin typeface="微軟正黑體" pitchFamily="34" charset="-120"/>
              </a:rPr>
              <a:t> </a:t>
            </a:r>
            <a:r>
              <a:rPr lang="zh-TW" altLang="en-US" sz="2800" dirty="0" smtClean="0">
                <a:solidFill>
                  <a:srgbClr val="FF0000"/>
                </a:solidFill>
                <a:latin typeface="微軟正黑體" pitchFamily="34" charset="-120"/>
              </a:rPr>
              <a:t>★</a:t>
            </a:r>
            <a:r>
              <a:rPr lang="zh-TW" altLang="en-US" sz="2800" dirty="0" smtClean="0">
                <a:latin typeface="微軟正黑體" pitchFamily="34" charset="-120"/>
              </a:rPr>
              <a:t>以上文件請於</a:t>
            </a:r>
            <a:r>
              <a:rPr lang="zh-TW" altLang="en-US" sz="2800" dirty="0" smtClean="0">
                <a:solidFill>
                  <a:srgbClr val="FF0000"/>
                </a:solidFill>
                <a:latin typeface="微軟正黑體" pitchFamily="34" charset="-120"/>
              </a:rPr>
              <a:t>返國後</a:t>
            </a:r>
            <a:r>
              <a:rPr lang="en-US" altLang="zh-TW" sz="2800" dirty="0" smtClean="0">
                <a:solidFill>
                  <a:srgbClr val="FF0000"/>
                </a:solidFill>
                <a:latin typeface="微軟正黑體" pitchFamily="34" charset="-120"/>
              </a:rPr>
              <a:t>30</a:t>
            </a:r>
            <a:r>
              <a:rPr lang="zh-TW" altLang="en-US" sz="2800" dirty="0" smtClean="0">
                <a:solidFill>
                  <a:srgbClr val="FF0000"/>
                </a:solidFill>
                <a:latin typeface="微軟正黑體" pitchFamily="34" charset="-120"/>
              </a:rPr>
              <a:t>天內</a:t>
            </a:r>
            <a:r>
              <a:rPr lang="zh-TW" altLang="en-US" sz="2800" dirty="0" smtClean="0">
                <a:latin typeface="微軟正黑體" pitchFamily="34" charset="-120"/>
              </a:rPr>
              <a:t>繳交給國際暨兩岸教育處承辦人。</a:t>
            </a:r>
            <a:endParaRPr lang="en-US" altLang="zh-TW" sz="2800" dirty="0" smtClean="0">
              <a:latin typeface="微軟正黑體" pitchFamily="34" charset="-120"/>
            </a:endParaRPr>
          </a:p>
          <a:p>
            <a:pPr eaLnBrk="1" hangingPunct="1">
              <a:buFontTx/>
              <a:buNone/>
            </a:pPr>
            <a:endParaRPr lang="en-US" altLang="zh-TW" dirty="0" smtClean="0"/>
          </a:p>
          <a:p>
            <a:pPr eaLnBrk="1" hangingPunct="1">
              <a:buFontTx/>
              <a:buNone/>
            </a:pPr>
            <a:endParaRPr lang="zh-TW" altLang="en-US" dirty="0" smtClean="0"/>
          </a:p>
        </p:txBody>
      </p:sp>
    </p:spTree>
    <p:extLst>
      <p:ext uri="{BB962C8B-B14F-4D97-AF65-F5344CB8AC3E}">
        <p14:creationId xmlns:p14="http://schemas.microsoft.com/office/powerpoint/2010/main" val="881149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en-US" altLang="zh-TW" dirty="0" smtClean="0"/>
              <a:t>Q&amp;A</a:t>
            </a:r>
            <a:endParaRPr lang="zh-TW" altLang="en-US" dirty="0"/>
          </a:p>
        </p:txBody>
      </p:sp>
      <p:sp>
        <p:nvSpPr>
          <p:cNvPr id="5" name="副標題 4"/>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727938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pPr marL="0" indent="0">
              <a:buNone/>
            </a:pPr>
            <a:r>
              <a:rPr lang="zh-TW" altLang="en-US" dirty="0" smtClean="0">
                <a:solidFill>
                  <a:schemeClr val="tx2">
                    <a:satMod val="130000"/>
                  </a:schemeClr>
                </a:solidFill>
              </a:rPr>
              <a:t>聯絡</a:t>
            </a:r>
            <a:r>
              <a:rPr lang="zh-TW" altLang="en-US" dirty="0">
                <a:solidFill>
                  <a:schemeClr val="tx2">
                    <a:satMod val="130000"/>
                  </a:schemeClr>
                </a:solidFill>
              </a:rPr>
              <a:t>資訊</a:t>
            </a:r>
            <a:endParaRPr lang="en-US" altLang="zh-TW" dirty="0">
              <a:solidFill>
                <a:schemeClr val="tx2">
                  <a:satMod val="130000"/>
                </a:schemeClr>
              </a:solidFill>
            </a:endParaRPr>
          </a:p>
          <a:p>
            <a:pPr>
              <a:buFontTx/>
              <a:buNone/>
            </a:pPr>
            <a:r>
              <a:rPr lang="zh-TW" altLang="en-US" dirty="0" smtClean="0">
                <a:latin typeface="華康儷中黑" pitchFamily="49" charset="-120"/>
              </a:rPr>
              <a:t>國際</a:t>
            </a:r>
            <a:r>
              <a:rPr lang="zh-TW" altLang="en-US" dirty="0">
                <a:latin typeface="華康儷中黑" pitchFamily="49" charset="-120"/>
              </a:rPr>
              <a:t>暨兩岸教育</a:t>
            </a:r>
            <a:r>
              <a:rPr lang="zh-TW" altLang="en-US" dirty="0" smtClean="0">
                <a:latin typeface="華康儷中黑" pitchFamily="49" charset="-120"/>
              </a:rPr>
              <a:t>處</a:t>
            </a:r>
            <a:endParaRPr lang="en-US" altLang="zh-TW" dirty="0">
              <a:latin typeface="華康儷中黑" pitchFamily="49" charset="-120"/>
            </a:endParaRPr>
          </a:p>
          <a:p>
            <a:pPr>
              <a:buFontTx/>
              <a:buNone/>
            </a:pPr>
            <a:r>
              <a:rPr lang="zh-TW" altLang="en-US" dirty="0" smtClean="0">
                <a:latin typeface="華康儷中黑" pitchFamily="49" charset="-120"/>
              </a:rPr>
              <a:t>網站</a:t>
            </a:r>
            <a:r>
              <a:rPr lang="zh-TW" altLang="en-US" dirty="0">
                <a:latin typeface="華康儷中黑" pitchFamily="49" charset="-120"/>
              </a:rPr>
              <a:t>：</a:t>
            </a:r>
            <a:r>
              <a:rPr lang="en-US" altLang="zh-TW" sz="2000" dirty="0">
                <a:latin typeface="Arial Rounded MT Bold" pitchFamily="34" charset="0"/>
                <a:ea typeface="Kozuka Gothic Pro M" pitchFamily="34" charset="-128"/>
              </a:rPr>
              <a:t>http://oia.cycu.edu.tw/</a:t>
            </a:r>
          </a:p>
          <a:p>
            <a:pPr>
              <a:buFontTx/>
              <a:buNone/>
            </a:pPr>
            <a:endParaRPr lang="en-US" altLang="zh-TW" dirty="0">
              <a:latin typeface="華康儷中黑" pitchFamily="49" charset="-120"/>
            </a:endParaRPr>
          </a:p>
          <a:p>
            <a:pPr>
              <a:buFontTx/>
              <a:buNone/>
            </a:pPr>
            <a:r>
              <a:rPr lang="zh-TW" altLang="en-US" dirty="0">
                <a:latin typeface="華康儷中黑" pitchFamily="49" charset="-120"/>
              </a:rPr>
              <a:t>聯絡人</a:t>
            </a:r>
            <a:r>
              <a:rPr lang="en-US" altLang="zh-TW" dirty="0" smtClean="0">
                <a:latin typeface="華康儷中黑" pitchFamily="49" charset="-120"/>
              </a:rPr>
              <a:t>:</a:t>
            </a:r>
            <a:r>
              <a:rPr lang="zh-TW" altLang="en-US" dirty="0" smtClean="0">
                <a:latin typeface="華康儷中黑" pitchFamily="49" charset="-120"/>
              </a:rPr>
              <a:t> 鍾榕芳 </a:t>
            </a:r>
            <a:r>
              <a:rPr lang="zh-TW" altLang="en-US" dirty="0">
                <a:latin typeface="華康儷中黑" pitchFamily="49" charset="-120"/>
              </a:rPr>
              <a:t>小姐</a:t>
            </a:r>
            <a:endParaRPr lang="en-US" altLang="zh-TW" dirty="0">
              <a:latin typeface="華康儷中黑" pitchFamily="49" charset="-120"/>
            </a:endParaRPr>
          </a:p>
          <a:p>
            <a:pPr>
              <a:buFontTx/>
              <a:buNone/>
            </a:pPr>
            <a:r>
              <a:rPr lang="en-US" altLang="zh-TW" dirty="0"/>
              <a:t>TEL: </a:t>
            </a:r>
            <a:r>
              <a:rPr lang="en-US" altLang="zh-TW" dirty="0" smtClean="0"/>
              <a:t>886-3-2651708</a:t>
            </a:r>
            <a:endParaRPr lang="zh-TW" altLang="zh-TW" dirty="0"/>
          </a:p>
          <a:p>
            <a:pPr>
              <a:buFontTx/>
              <a:buNone/>
            </a:pPr>
            <a:r>
              <a:rPr lang="en-US" altLang="zh-TW" dirty="0"/>
              <a:t>FAX: 886-3-2651729</a:t>
            </a:r>
            <a:endParaRPr lang="zh-TW" altLang="zh-TW" dirty="0"/>
          </a:p>
          <a:p>
            <a:pPr>
              <a:buFontTx/>
              <a:buNone/>
            </a:pPr>
            <a:r>
              <a:rPr lang="en-US" altLang="zh-TW" dirty="0"/>
              <a:t>E-mail: </a:t>
            </a:r>
            <a:r>
              <a:rPr lang="en-US" altLang="zh-TW" u="sng" dirty="0" smtClean="0">
                <a:hlinkClick r:id="rId2"/>
              </a:rPr>
              <a:t>rungfang@cycu.org.tw</a:t>
            </a:r>
            <a:endParaRPr lang="en-US" altLang="zh-TW" u="sng" dirty="0" smtClean="0"/>
          </a:p>
          <a:p>
            <a:pPr>
              <a:buFontTx/>
              <a:buNone/>
            </a:pPr>
            <a:r>
              <a:rPr lang="en-US" altLang="zh-TW" u="sng" dirty="0" smtClean="0"/>
              <a:t> </a:t>
            </a:r>
            <a:endParaRPr lang="zh-TW" altLang="en-US" dirty="0"/>
          </a:p>
        </p:txBody>
      </p:sp>
    </p:spTree>
    <p:extLst>
      <p:ext uri="{BB962C8B-B14F-4D97-AF65-F5344CB8AC3E}">
        <p14:creationId xmlns:p14="http://schemas.microsoft.com/office/powerpoint/2010/main" val="92519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nSpc>
                <a:spcPct val="150000"/>
              </a:lnSpc>
            </a:pPr>
            <a:r>
              <a:rPr lang="zh-TW" altLang="en-US" dirty="0" smtClean="0"/>
              <a:t>目的 </a:t>
            </a:r>
            <a:endParaRPr lang="en-US" altLang="zh-TW" dirty="0"/>
          </a:p>
        </p:txBody>
      </p:sp>
      <p:sp>
        <p:nvSpPr>
          <p:cNvPr id="3" name="內容版面配置區 2"/>
          <p:cNvSpPr>
            <a:spLocks noGrp="1"/>
          </p:cNvSpPr>
          <p:nvPr>
            <p:ph idx="1"/>
          </p:nvPr>
        </p:nvSpPr>
        <p:spPr/>
        <p:txBody>
          <a:bodyPr/>
          <a:lstStyle/>
          <a:p>
            <a:pPr>
              <a:lnSpc>
                <a:spcPct val="150000"/>
              </a:lnSpc>
            </a:pPr>
            <a:r>
              <a:rPr lang="zh-TW" altLang="zh-TW" dirty="0" smtClean="0">
                <a:latin typeface="微軟正黑體" pitchFamily="34" charset="-120"/>
              </a:rPr>
              <a:t>鼓</a:t>
            </a:r>
            <a:r>
              <a:rPr lang="zh-TW" altLang="zh-TW" dirty="0">
                <a:latin typeface="微軟正黑體" pitchFamily="34" charset="-120"/>
              </a:rPr>
              <a:t>勵在校成績優異學生赴國外著名大學校院研修。優秀學生</a:t>
            </a:r>
            <a:r>
              <a:rPr lang="zh-TW" altLang="zh-TW" dirty="0" smtClean="0">
                <a:latin typeface="微軟正黑體" pitchFamily="34" charset="-120"/>
              </a:rPr>
              <a:t>赴</a:t>
            </a:r>
            <a:r>
              <a:rPr lang="zh-TW" altLang="en-US" dirty="0" smtClean="0">
                <a:latin typeface="微軟正黑體" pitchFamily="34" charset="-120"/>
              </a:rPr>
              <a:t>國外</a:t>
            </a:r>
            <a:r>
              <a:rPr lang="zh-TW" altLang="zh-TW" dirty="0" smtClean="0">
                <a:latin typeface="微軟正黑體" pitchFamily="34" charset="-120"/>
              </a:rPr>
              <a:t>（</a:t>
            </a:r>
            <a:r>
              <a:rPr lang="zh-TW" altLang="zh-TW" dirty="0">
                <a:latin typeface="微軟正黑體" pitchFamily="34" charset="-120"/>
              </a:rPr>
              <a:t>不包括大陸及港、澳）修讀學分，研修領域為</a:t>
            </a:r>
            <a:r>
              <a:rPr lang="zh-TW" altLang="zh-TW" b="1" dirty="0">
                <a:latin typeface="微軟正黑體" pitchFamily="34" charset="-120"/>
              </a:rPr>
              <a:t>人文社會科學</a:t>
            </a:r>
            <a:r>
              <a:rPr lang="zh-TW" altLang="zh-TW" dirty="0">
                <a:latin typeface="微軟正黑體" pitchFamily="34" charset="-120"/>
              </a:rPr>
              <a:t>、</a:t>
            </a:r>
            <a:r>
              <a:rPr lang="zh-TW" altLang="zh-TW" b="1" dirty="0">
                <a:latin typeface="微軟正黑體" pitchFamily="34" charset="-120"/>
              </a:rPr>
              <a:t>基礎</a:t>
            </a:r>
            <a:r>
              <a:rPr lang="zh-TW" altLang="zh-TW" b="1" dirty="0" smtClean="0">
                <a:latin typeface="微軟正黑體" pitchFamily="34" charset="-120"/>
              </a:rPr>
              <a:t>科學</a:t>
            </a:r>
            <a:r>
              <a:rPr lang="zh-TW" altLang="zh-TW" b="1" dirty="0">
                <a:latin typeface="微軟正黑體" pitchFamily="34" charset="-120"/>
              </a:rPr>
              <a:t>及工程</a:t>
            </a:r>
            <a:r>
              <a:rPr lang="zh-TW" altLang="zh-TW" dirty="0">
                <a:latin typeface="微軟正黑體" pitchFamily="34" charset="-120"/>
              </a:rPr>
              <a:t>與</a:t>
            </a:r>
            <a:r>
              <a:rPr lang="zh-TW" altLang="zh-TW" b="1" dirty="0">
                <a:latin typeface="微軟正黑體" pitchFamily="34" charset="-120"/>
              </a:rPr>
              <a:t>生醫科技</a:t>
            </a:r>
            <a:r>
              <a:rPr lang="zh-TW" altLang="zh-TW" dirty="0">
                <a:latin typeface="微軟正黑體" pitchFamily="34" charset="-120"/>
              </a:rPr>
              <a:t>等三大領域</a:t>
            </a:r>
            <a:r>
              <a:rPr lang="zh-TW" altLang="zh-TW" dirty="0" smtClean="0">
                <a:latin typeface="微軟正黑體" pitchFamily="34" charset="-120"/>
              </a:rPr>
              <a:t>。</a:t>
            </a:r>
            <a:endParaRPr lang="en-US" altLang="zh-TW" dirty="0">
              <a:latin typeface="微軟正黑體" pitchFamily="34" charset="-120"/>
            </a:endParaRPr>
          </a:p>
        </p:txBody>
      </p:sp>
    </p:spTree>
    <p:extLst>
      <p:ext uri="{BB962C8B-B14F-4D97-AF65-F5344CB8AC3E}">
        <p14:creationId xmlns:p14="http://schemas.microsoft.com/office/powerpoint/2010/main" val="565232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lnSpc>
                <a:spcPct val="150000"/>
              </a:lnSpc>
            </a:pPr>
            <a:r>
              <a:rPr lang="zh-TW" altLang="zh-TW" b="1" dirty="0" smtClean="0">
                <a:latin typeface="微軟正黑體" pitchFamily="34" charset="-120"/>
              </a:rPr>
              <a:t>學</a:t>
            </a:r>
            <a:r>
              <a:rPr lang="zh-TW" altLang="zh-TW" b="1" dirty="0">
                <a:latin typeface="微軟正黑體" pitchFamily="34" charset="-120"/>
              </a:rPr>
              <a:t>海飛颺</a:t>
            </a:r>
            <a:r>
              <a:rPr lang="en-US" altLang="zh-TW" dirty="0">
                <a:latin typeface="微軟正黑體" pitchFamily="34" charset="-120"/>
              </a:rPr>
              <a:t>: </a:t>
            </a:r>
            <a:r>
              <a:rPr lang="zh-TW" altLang="zh-TW" dirty="0">
                <a:latin typeface="微軟正黑體" pitchFamily="34" charset="-120"/>
              </a:rPr>
              <a:t>選送優秀學生赴登載於本部網站之外國大學校院參考名冊之學校</a:t>
            </a:r>
            <a:r>
              <a:rPr lang="en-US" altLang="zh-TW" dirty="0">
                <a:latin typeface="微軟正黑體" pitchFamily="34" charset="-120"/>
              </a:rPr>
              <a:t>(</a:t>
            </a:r>
            <a:r>
              <a:rPr lang="zh-TW" altLang="zh-TW" dirty="0">
                <a:latin typeface="微軟正黑體" pitchFamily="34" charset="-120"/>
              </a:rPr>
              <a:t>不包括大陸及港、澳</a:t>
            </a:r>
            <a:r>
              <a:rPr lang="en-US" altLang="zh-TW" dirty="0">
                <a:latin typeface="微軟正黑體" pitchFamily="34" charset="-120"/>
              </a:rPr>
              <a:t>)</a:t>
            </a:r>
            <a:r>
              <a:rPr lang="zh-TW" altLang="zh-TW" dirty="0">
                <a:latin typeface="微軟正黑體" pitchFamily="34" charset="-120"/>
              </a:rPr>
              <a:t>修讀學分。</a:t>
            </a:r>
          </a:p>
          <a:p>
            <a:pPr>
              <a:lnSpc>
                <a:spcPct val="150000"/>
              </a:lnSpc>
            </a:pPr>
            <a:endParaRPr lang="zh-TW" altLang="zh-TW" dirty="0">
              <a:latin typeface="微軟正黑體" pitchFamily="34" charset="-120"/>
            </a:endParaRPr>
          </a:p>
          <a:p>
            <a:pPr>
              <a:lnSpc>
                <a:spcPct val="150000"/>
              </a:lnSpc>
            </a:pPr>
            <a:r>
              <a:rPr lang="zh-TW" altLang="zh-TW" b="1" dirty="0">
                <a:latin typeface="微軟正黑體" pitchFamily="34" charset="-120"/>
              </a:rPr>
              <a:t>學海惜珠</a:t>
            </a:r>
            <a:r>
              <a:rPr lang="en-US" altLang="zh-TW" dirty="0">
                <a:latin typeface="微軟正黑體" pitchFamily="34" charset="-120"/>
              </a:rPr>
              <a:t>: </a:t>
            </a:r>
            <a:r>
              <a:rPr lang="zh-TW" altLang="zh-TW" dirty="0">
                <a:latin typeface="微軟正黑體" pitchFamily="34" charset="-120"/>
              </a:rPr>
              <a:t>選送清寒優秀學生赴登載於本部網站之外國大學校院參考名冊之學校</a:t>
            </a:r>
            <a:r>
              <a:rPr lang="en-US" altLang="zh-TW" dirty="0">
                <a:latin typeface="微軟正黑體" pitchFamily="34" charset="-120"/>
              </a:rPr>
              <a:t>(</a:t>
            </a:r>
            <a:r>
              <a:rPr lang="zh-TW" altLang="zh-TW" dirty="0">
                <a:latin typeface="微軟正黑體" pitchFamily="34" charset="-120"/>
              </a:rPr>
              <a:t>不包括大陸及港、澳</a:t>
            </a:r>
            <a:r>
              <a:rPr lang="en-US" altLang="zh-TW" dirty="0">
                <a:latin typeface="微軟正黑體" pitchFamily="34" charset="-120"/>
              </a:rPr>
              <a:t>)</a:t>
            </a:r>
            <a:r>
              <a:rPr lang="zh-TW" altLang="zh-TW" dirty="0">
                <a:latin typeface="微軟正黑體" pitchFamily="34" charset="-120"/>
              </a:rPr>
              <a:t>修讀學分。</a:t>
            </a:r>
          </a:p>
          <a:p>
            <a:endParaRPr lang="zh-TW" altLang="en-US" dirty="0"/>
          </a:p>
        </p:txBody>
      </p:sp>
      <p:sp>
        <p:nvSpPr>
          <p:cNvPr id="5" name="標題 1"/>
          <p:cNvSpPr>
            <a:spLocks noGrp="1"/>
          </p:cNvSpPr>
          <p:nvPr>
            <p:ph type="title"/>
          </p:nvPr>
        </p:nvSpPr>
        <p:spPr/>
        <p:txBody>
          <a:bodyPr>
            <a:normAutofit fontScale="90000"/>
          </a:bodyPr>
          <a:lstStyle/>
          <a:p>
            <a:pPr>
              <a:lnSpc>
                <a:spcPct val="150000"/>
              </a:lnSpc>
            </a:pPr>
            <a:r>
              <a:rPr lang="zh-TW" altLang="en-US" dirty="0">
                <a:latin typeface="微軟正黑體" pitchFamily="34" charset="-120"/>
              </a:rPr>
              <a:t>補助</a:t>
            </a:r>
            <a:r>
              <a:rPr lang="zh-TW" altLang="en-US" dirty="0" smtClean="0">
                <a:latin typeface="微軟正黑體" pitchFamily="34" charset="-120"/>
              </a:rPr>
              <a:t>類型 </a:t>
            </a:r>
            <a:endParaRPr lang="en-US" altLang="zh-TW" dirty="0">
              <a:latin typeface="微軟正黑體" pitchFamily="34" charset="-120"/>
            </a:endParaRPr>
          </a:p>
        </p:txBody>
      </p:sp>
    </p:spTree>
    <p:extLst>
      <p:ext uri="{BB962C8B-B14F-4D97-AF65-F5344CB8AC3E}">
        <p14:creationId xmlns:p14="http://schemas.microsoft.com/office/powerpoint/2010/main" val="3489849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10000"/>
          </a:bodyPr>
          <a:lstStyle/>
          <a:p>
            <a:pPr>
              <a:lnSpc>
                <a:spcPct val="150000"/>
              </a:lnSpc>
            </a:pPr>
            <a:r>
              <a:rPr lang="en-US" altLang="zh-TW" dirty="0">
                <a:latin typeface="微軟正黑體" pitchFamily="34" charset="-120"/>
              </a:rPr>
              <a:t>(</a:t>
            </a:r>
            <a:r>
              <a:rPr lang="zh-TW" altLang="zh-TW" dirty="0">
                <a:latin typeface="微軟正黑體" pitchFamily="34" charset="-120"/>
              </a:rPr>
              <a:t>一</a:t>
            </a:r>
            <a:r>
              <a:rPr lang="en-US" altLang="zh-TW" dirty="0">
                <a:latin typeface="微軟正黑體" pitchFamily="34" charset="-120"/>
              </a:rPr>
              <a:t>) </a:t>
            </a:r>
            <a:r>
              <a:rPr lang="zh-TW" altLang="zh-TW" dirty="0">
                <a:latin typeface="微軟正黑體" pitchFamily="34" charset="-120"/>
              </a:rPr>
              <a:t>具中華民國國籍，且在臺灣地區設有戶籍者，並於薦送學校就讀一學期以上之在學學生，不包括境外碩士專班生。</a:t>
            </a:r>
            <a:r>
              <a:rPr lang="en-US" altLang="zh-TW" dirty="0">
                <a:latin typeface="微軟正黑體" pitchFamily="34" charset="-120"/>
              </a:rPr>
              <a:t> </a:t>
            </a:r>
            <a:endParaRPr lang="zh-TW" altLang="zh-TW" dirty="0">
              <a:latin typeface="微軟正黑體" pitchFamily="34" charset="-120"/>
            </a:endParaRPr>
          </a:p>
          <a:p>
            <a:pPr>
              <a:lnSpc>
                <a:spcPct val="150000"/>
              </a:lnSpc>
            </a:pPr>
            <a:r>
              <a:rPr lang="en-US" altLang="zh-TW" dirty="0">
                <a:latin typeface="微軟正黑體" pitchFamily="34" charset="-120"/>
              </a:rPr>
              <a:t>(</a:t>
            </a:r>
            <a:r>
              <a:rPr lang="zh-TW" altLang="zh-TW" dirty="0">
                <a:latin typeface="微軟正黑體" pitchFamily="34" charset="-120"/>
              </a:rPr>
              <a:t>二</a:t>
            </a:r>
            <a:r>
              <a:rPr lang="en-US" altLang="zh-TW" dirty="0">
                <a:latin typeface="微軟正黑體" pitchFamily="34" charset="-120"/>
              </a:rPr>
              <a:t>) </a:t>
            </a:r>
            <a:r>
              <a:rPr lang="zh-TW" altLang="zh-TW" dirty="0">
                <a:latin typeface="微軟正黑體" pitchFamily="34" charset="-120"/>
              </a:rPr>
              <a:t>欲申請學海惜珠者，以持各直轄市、縣</a:t>
            </a:r>
            <a:r>
              <a:rPr lang="en-US" altLang="zh-TW" dirty="0">
                <a:latin typeface="微軟正黑體" pitchFamily="34" charset="-120"/>
              </a:rPr>
              <a:t>(</a:t>
            </a:r>
            <a:r>
              <a:rPr lang="zh-TW" altLang="zh-TW" dirty="0">
                <a:latin typeface="微軟正黑體" pitchFamily="34" charset="-120"/>
              </a:rPr>
              <a:t>市</a:t>
            </a:r>
            <a:r>
              <a:rPr lang="en-US" altLang="zh-TW" dirty="0">
                <a:latin typeface="微軟正黑體" pitchFamily="34" charset="-120"/>
              </a:rPr>
              <a:t>)</a:t>
            </a:r>
            <a:r>
              <a:rPr lang="zh-TW" altLang="zh-TW" dirty="0">
                <a:latin typeface="微軟正黑體" pitchFamily="34" charset="-120"/>
              </a:rPr>
              <a:t>主管機關開立</a:t>
            </a:r>
            <a:r>
              <a:rPr lang="zh-TW" altLang="zh-TW" b="1" dirty="0">
                <a:latin typeface="微軟正黑體" pitchFamily="34" charset="-120"/>
              </a:rPr>
              <a:t>有效之低</a:t>
            </a:r>
            <a:r>
              <a:rPr lang="zh-TW" altLang="zh-TW" b="1">
                <a:latin typeface="微軟正黑體" pitchFamily="34" charset="-120"/>
              </a:rPr>
              <a:t>收入</a:t>
            </a:r>
            <a:r>
              <a:rPr lang="zh-TW" altLang="zh-TW" b="1" smtClean="0">
                <a:latin typeface="微軟正黑體" pitchFamily="34" charset="-120"/>
              </a:rPr>
              <a:t>戶或</a:t>
            </a:r>
            <a:r>
              <a:rPr lang="zh-TW" altLang="zh-TW" b="1" dirty="0">
                <a:latin typeface="微軟正黑體" pitchFamily="34" charset="-120"/>
              </a:rPr>
              <a:t>中低收入</a:t>
            </a:r>
            <a:r>
              <a:rPr lang="zh-TW" altLang="zh-TW" dirty="0">
                <a:latin typeface="微軟正黑體" pitchFamily="34" charset="-120"/>
              </a:rPr>
              <a:t>相關補助證明</a:t>
            </a:r>
            <a:r>
              <a:rPr lang="zh-TW" altLang="zh-TW" dirty="0" smtClean="0">
                <a:latin typeface="微軟正黑體" pitchFamily="34" charset="-120"/>
              </a:rPr>
              <a:t>。</a:t>
            </a:r>
            <a:endParaRPr lang="en-US" altLang="zh-TW" dirty="0" smtClean="0">
              <a:latin typeface="微軟正黑體" pitchFamily="34" charset="-120"/>
            </a:endParaRPr>
          </a:p>
          <a:p>
            <a:pPr marL="0" indent="0">
              <a:lnSpc>
                <a:spcPct val="150000"/>
              </a:lnSpc>
              <a:buNone/>
            </a:pPr>
            <a:r>
              <a:rPr lang="zh-TW" altLang="en-US" dirty="0" smtClean="0">
                <a:latin typeface="微軟正黑體" pitchFamily="34" charset="-120"/>
              </a:rPr>
              <a:t>  </a:t>
            </a:r>
            <a:r>
              <a:rPr lang="zh-TW" altLang="en-US" dirty="0" smtClean="0">
                <a:solidFill>
                  <a:srgbClr val="FF0000"/>
                </a:solidFill>
                <a:latin typeface="微軟正黑體" pitchFamily="34" charset="-120"/>
              </a:rPr>
              <a:t>請勿提供清寒證明</a:t>
            </a:r>
            <a:endParaRPr lang="zh-TW" altLang="zh-TW" dirty="0">
              <a:solidFill>
                <a:srgbClr val="FF0000"/>
              </a:solidFill>
              <a:latin typeface="微軟正黑體" pitchFamily="34" charset="-120"/>
            </a:endParaRPr>
          </a:p>
          <a:p>
            <a:pPr latinLnBrk="1">
              <a:lnSpc>
                <a:spcPct val="150000"/>
              </a:lnSpc>
            </a:pPr>
            <a:r>
              <a:rPr lang="en-US" altLang="zh-TW" dirty="0">
                <a:latin typeface="微軟正黑體" pitchFamily="34" charset="-120"/>
              </a:rPr>
              <a:t>(</a:t>
            </a:r>
            <a:r>
              <a:rPr lang="zh-TW" altLang="zh-TW" dirty="0">
                <a:latin typeface="微軟正黑體" pitchFamily="34" charset="-120"/>
              </a:rPr>
              <a:t>三</a:t>
            </a:r>
            <a:r>
              <a:rPr lang="en-US" altLang="zh-TW" dirty="0">
                <a:latin typeface="微軟正黑體" pitchFamily="34" charset="-120"/>
              </a:rPr>
              <a:t>)</a:t>
            </a:r>
            <a:r>
              <a:rPr lang="zh-TW" altLang="zh-TW" dirty="0">
                <a:latin typeface="微軟正黑體" pitchFamily="34" charset="-120"/>
              </a:rPr>
              <a:t>參與學生應通過薦送學校規定之專業及語言能力條件。 </a:t>
            </a:r>
            <a:endParaRPr lang="en-US" altLang="zh-TW" dirty="0" smtClean="0">
              <a:latin typeface="微軟正黑體" pitchFamily="34" charset="-120"/>
            </a:endParaRPr>
          </a:p>
          <a:p>
            <a:pPr latinLnBrk="1">
              <a:lnSpc>
                <a:spcPct val="150000"/>
              </a:lnSpc>
            </a:pPr>
            <a:r>
              <a:rPr lang="en-US" altLang="zh-TW" dirty="0">
                <a:latin typeface="微軟正黑體" pitchFamily="34" charset="-120"/>
              </a:rPr>
              <a:t>(</a:t>
            </a:r>
            <a:r>
              <a:rPr lang="zh-TW" altLang="en-US" dirty="0" smtClean="0"/>
              <a:t>四</a:t>
            </a:r>
            <a:r>
              <a:rPr lang="en-US" altLang="zh-TW" dirty="0">
                <a:latin typeface="微軟正黑體" pitchFamily="34" charset="-120"/>
              </a:rPr>
              <a:t>)</a:t>
            </a:r>
            <a:r>
              <a:rPr lang="zh-TW" altLang="en-US" dirty="0" smtClean="0"/>
              <a:t>依</a:t>
            </a:r>
            <a:r>
              <a:rPr lang="zh-TW" altLang="en-US" dirty="0"/>
              <a:t>本要點規定申請計畫補助者，同一申請人，同一教育階段，以補助一次為限。但不同補助類型計畫名額及經費有剩餘時，薦送學校得選送學生至不同補助類型計畫，不在此限。</a:t>
            </a:r>
            <a:endParaRPr lang="zh-TW" altLang="zh-TW" dirty="0">
              <a:latin typeface="微軟正黑體" pitchFamily="34" charset="-120"/>
            </a:endParaRPr>
          </a:p>
          <a:p>
            <a:pPr>
              <a:lnSpc>
                <a:spcPct val="150000"/>
              </a:lnSpc>
            </a:pPr>
            <a:endParaRPr lang="zh-TW" altLang="en-US" dirty="0"/>
          </a:p>
        </p:txBody>
      </p:sp>
      <p:sp>
        <p:nvSpPr>
          <p:cNvPr id="4" name="標題 1"/>
          <p:cNvSpPr>
            <a:spLocks noGrp="1"/>
          </p:cNvSpPr>
          <p:nvPr>
            <p:ph type="title"/>
          </p:nvPr>
        </p:nvSpPr>
        <p:spPr/>
        <p:txBody>
          <a:bodyPr>
            <a:normAutofit/>
          </a:bodyPr>
          <a:lstStyle/>
          <a:p>
            <a:r>
              <a:rPr lang="zh-TW" altLang="zh-TW" dirty="0">
                <a:solidFill>
                  <a:schemeClr val="tx2">
                    <a:satMod val="130000"/>
                  </a:schemeClr>
                </a:solidFill>
                <a:latin typeface="微軟正黑體" pitchFamily="34" charset="-120"/>
              </a:rPr>
              <a:t>補助對象</a:t>
            </a:r>
            <a:endParaRPr lang="zh-TW" altLang="en-US" dirty="0"/>
          </a:p>
        </p:txBody>
      </p:sp>
    </p:spTree>
    <p:extLst>
      <p:ext uri="{BB962C8B-B14F-4D97-AF65-F5344CB8AC3E}">
        <p14:creationId xmlns:p14="http://schemas.microsoft.com/office/powerpoint/2010/main" val="592324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nSpc>
                <a:spcPct val="150000"/>
              </a:lnSpc>
            </a:pPr>
            <a:r>
              <a:rPr lang="zh-TW" altLang="zh-TW" dirty="0">
                <a:solidFill>
                  <a:schemeClr val="tx2">
                    <a:satMod val="130000"/>
                  </a:schemeClr>
                </a:solidFill>
                <a:latin typeface="微軟正黑體" pitchFamily="34" charset="-120"/>
              </a:rPr>
              <a:t>補助期限</a:t>
            </a:r>
            <a:r>
              <a:rPr lang="zh-TW" altLang="en-US" dirty="0">
                <a:solidFill>
                  <a:schemeClr val="tx2">
                    <a:satMod val="130000"/>
                  </a:schemeClr>
                </a:solidFill>
                <a:latin typeface="微軟正黑體" pitchFamily="34" charset="-120"/>
              </a:rPr>
              <a:t>及</a:t>
            </a:r>
            <a:r>
              <a:rPr lang="zh-TW" altLang="zh-TW" dirty="0">
                <a:solidFill>
                  <a:schemeClr val="tx2">
                    <a:satMod val="130000"/>
                  </a:schemeClr>
                </a:solidFill>
                <a:latin typeface="微軟正黑體" pitchFamily="34" charset="-120"/>
              </a:rPr>
              <a:t>名額</a:t>
            </a:r>
            <a:endParaRPr lang="zh-TW" altLang="en-US" dirty="0"/>
          </a:p>
        </p:txBody>
      </p:sp>
      <p:sp>
        <p:nvSpPr>
          <p:cNvPr id="3" name="內容版面配置區 2"/>
          <p:cNvSpPr>
            <a:spLocks noGrp="1"/>
          </p:cNvSpPr>
          <p:nvPr>
            <p:ph idx="1"/>
          </p:nvPr>
        </p:nvSpPr>
        <p:spPr/>
        <p:txBody>
          <a:bodyPr/>
          <a:lstStyle/>
          <a:p>
            <a:pPr marL="365760" indent="-283464" fontAlgn="auto" latinLnBrk="1">
              <a:lnSpc>
                <a:spcPct val="150000"/>
              </a:lnSpc>
              <a:spcAft>
                <a:spcPts val="0"/>
              </a:spcAft>
              <a:buFont typeface="Wingdings 2"/>
              <a:buChar char=""/>
              <a:defRPr/>
            </a:pPr>
            <a:r>
              <a:rPr lang="zh-TW" altLang="zh-TW" b="1" dirty="0">
                <a:latin typeface="微軟正黑體" panose="020B0604030504040204" pitchFamily="34" charset="-120"/>
              </a:rPr>
              <a:t>補助期限：</a:t>
            </a:r>
            <a:r>
              <a:rPr lang="zh-TW" altLang="zh-TW" dirty="0">
                <a:latin typeface="微軟正黑體" panose="020B0604030504040204" pitchFamily="34" charset="-120"/>
              </a:rPr>
              <a:t>以一學期</a:t>
            </a:r>
            <a:r>
              <a:rPr lang="en-US" altLang="zh-TW" dirty="0">
                <a:latin typeface="微軟正黑體" panose="020B0604030504040204" pitchFamily="34" charset="-120"/>
              </a:rPr>
              <a:t>(</a:t>
            </a:r>
            <a:r>
              <a:rPr lang="zh-TW" altLang="zh-TW" dirty="0">
                <a:latin typeface="微軟正黑體" panose="020B0604030504040204" pitchFamily="34" charset="-120"/>
              </a:rPr>
              <a:t>季</a:t>
            </a:r>
            <a:r>
              <a:rPr lang="en-US" altLang="zh-TW" dirty="0">
                <a:latin typeface="微軟正黑體" panose="020B0604030504040204" pitchFamily="34" charset="-120"/>
              </a:rPr>
              <a:t>)</a:t>
            </a:r>
            <a:r>
              <a:rPr lang="zh-TW" altLang="zh-TW" dirty="0">
                <a:latin typeface="微軟正黑體" panose="020B0604030504040204" pitchFamily="34" charset="-120"/>
              </a:rPr>
              <a:t>或一學年為原則；其實際補助金額，</a:t>
            </a:r>
            <a:r>
              <a:rPr lang="zh-TW" altLang="zh-TW" dirty="0" smtClean="0">
                <a:latin typeface="微軟正黑體" panose="020B0604030504040204" pitchFamily="34" charset="-120"/>
              </a:rPr>
              <a:t>依</a:t>
            </a:r>
            <a:r>
              <a:rPr lang="zh-TW" altLang="en-US" dirty="0" smtClean="0">
                <a:latin typeface="微軟正黑體" panose="020B0604030504040204" pitchFamily="34" charset="-120"/>
              </a:rPr>
              <a:t>教育</a:t>
            </a:r>
            <a:r>
              <a:rPr lang="zh-TW" altLang="zh-TW" dirty="0" smtClean="0">
                <a:latin typeface="微軟正黑體" panose="020B0604030504040204" pitchFamily="34" charset="-120"/>
              </a:rPr>
              <a:t>部</a:t>
            </a:r>
            <a:r>
              <a:rPr lang="zh-TW" altLang="zh-TW" dirty="0">
                <a:latin typeface="微軟正黑體" panose="020B0604030504040204" pitchFamily="34" charset="-120"/>
              </a:rPr>
              <a:t>當年經費預算調整。 </a:t>
            </a:r>
          </a:p>
          <a:p>
            <a:pPr marL="365760" indent="-283464" fontAlgn="auto" latinLnBrk="1">
              <a:lnSpc>
                <a:spcPct val="150000"/>
              </a:lnSpc>
              <a:spcAft>
                <a:spcPts val="0"/>
              </a:spcAft>
              <a:buFont typeface="Wingdings 2"/>
              <a:buChar char=""/>
              <a:defRPr/>
            </a:pPr>
            <a:r>
              <a:rPr lang="zh-TW" altLang="zh-TW" b="1" dirty="0">
                <a:latin typeface="微軟正黑體" panose="020B0604030504040204" pitchFamily="34" charset="-120"/>
              </a:rPr>
              <a:t>補助名額：</a:t>
            </a:r>
            <a:r>
              <a:rPr lang="zh-TW" altLang="zh-TW" dirty="0">
                <a:latin typeface="微軟正黑體" panose="020B0604030504040204" pitchFamily="34" charset="-120"/>
              </a:rPr>
              <a:t>學海飛颺及學海惜珠每年預定補助名額合計八百三十名，其實際補助名額，依當年經費預算調整。 </a:t>
            </a:r>
            <a:endParaRPr lang="en-US" altLang="zh-TW" dirty="0">
              <a:latin typeface="微軟正黑體" panose="020B0604030504040204" pitchFamily="34" charset="-120"/>
            </a:endParaRPr>
          </a:p>
          <a:p>
            <a:pPr marL="365760" indent="-283464" fontAlgn="auto" latinLnBrk="1">
              <a:lnSpc>
                <a:spcPct val="150000"/>
              </a:lnSpc>
              <a:spcAft>
                <a:spcPts val="0"/>
              </a:spcAft>
              <a:buFont typeface="Wingdings 2"/>
              <a:buChar char=""/>
              <a:defRPr/>
            </a:pPr>
            <a:r>
              <a:rPr lang="zh-TW" altLang="en-US" b="1" dirty="0">
                <a:latin typeface="微軟正黑體" panose="020B0604030504040204" pitchFamily="34" charset="-120"/>
                <a:cs typeface="Times New Roman" pitchFamily="18" charset="0"/>
              </a:rPr>
              <a:t>依交換之國家補助</a:t>
            </a:r>
            <a:r>
              <a:rPr lang="zh-TW" altLang="en-US" b="1" dirty="0" smtClean="0">
                <a:latin typeface="微軟正黑體" panose="020B0604030504040204" pitchFamily="34" charset="-120"/>
                <a:cs typeface="Times New Roman" pitchFamily="18" charset="0"/>
              </a:rPr>
              <a:t>標準 </a:t>
            </a:r>
            <a:r>
              <a:rPr lang="en-US" altLang="zh-TW" b="1" dirty="0" smtClean="0">
                <a:latin typeface="微軟正黑體" panose="020B0604030504040204" pitchFamily="34" charset="-120"/>
                <a:cs typeface="Times New Roman" pitchFamily="18" charset="0"/>
              </a:rPr>
              <a:t>(NT50,000-NT300,000</a:t>
            </a:r>
            <a:r>
              <a:rPr lang="zh-TW" altLang="en-US" b="1" dirty="0" smtClean="0">
                <a:latin typeface="微軟正黑體" panose="020B0604030504040204" pitchFamily="34" charset="-120"/>
                <a:cs typeface="Times New Roman" pitchFamily="18" charset="0"/>
              </a:rPr>
              <a:t>元</a:t>
            </a:r>
            <a:r>
              <a:rPr lang="en-US" altLang="zh-TW" b="1" dirty="0" smtClean="0">
                <a:latin typeface="微軟正黑體" panose="020B0604030504040204" pitchFamily="34" charset="-120"/>
                <a:cs typeface="Times New Roman" pitchFamily="18" charset="0"/>
              </a:rPr>
              <a:t>)</a:t>
            </a:r>
            <a:endParaRPr lang="en-US" altLang="zh-TW" b="1" dirty="0">
              <a:latin typeface="微軟正黑體" panose="020B0604030504040204" pitchFamily="34" charset="-120"/>
              <a:cs typeface="Times New Roman" pitchFamily="18" charset="0"/>
            </a:endParaRPr>
          </a:p>
          <a:p>
            <a:pPr marL="365760" indent="-283464" fontAlgn="auto">
              <a:lnSpc>
                <a:spcPct val="150000"/>
              </a:lnSpc>
              <a:spcBef>
                <a:spcPct val="0"/>
              </a:spcBef>
              <a:spcAft>
                <a:spcPts val="0"/>
              </a:spcAft>
              <a:buFont typeface="Wingdings" panose="05000000000000000000" pitchFamily="2" charset="2"/>
              <a:buChar char="Ø"/>
              <a:tabLst>
                <a:tab pos="342900" algn="l"/>
                <a:tab pos="571500" algn="l"/>
              </a:tabLst>
              <a:defRPr/>
            </a:pPr>
            <a:r>
              <a:rPr lang="zh-TW" altLang="en-US" dirty="0">
                <a:latin typeface="微軟正黑體" panose="020B0604030504040204" pitchFamily="34" charset="-120"/>
                <a:cs typeface="Times New Roman" pitchFamily="18" charset="0"/>
              </a:rPr>
              <a:t>生活費</a:t>
            </a:r>
            <a:endParaRPr lang="en-US" altLang="zh-TW" dirty="0">
              <a:latin typeface="微軟正黑體" panose="020B0604030504040204" pitchFamily="34" charset="-120"/>
              <a:cs typeface="Times New Roman" pitchFamily="18" charset="0"/>
            </a:endParaRPr>
          </a:p>
          <a:p>
            <a:pPr marL="365760" indent="-283464" fontAlgn="auto">
              <a:lnSpc>
                <a:spcPct val="150000"/>
              </a:lnSpc>
              <a:spcBef>
                <a:spcPct val="0"/>
              </a:spcBef>
              <a:spcAft>
                <a:spcPts val="0"/>
              </a:spcAft>
              <a:buFont typeface="Wingdings" panose="05000000000000000000" pitchFamily="2" charset="2"/>
              <a:buChar char="Ø"/>
              <a:tabLst>
                <a:tab pos="342900" algn="l"/>
                <a:tab pos="571500" algn="l"/>
              </a:tabLst>
              <a:defRPr/>
            </a:pPr>
            <a:r>
              <a:rPr lang="zh-TW" altLang="en-US" dirty="0">
                <a:latin typeface="微軟正黑體" panose="020B0604030504040204" pitchFamily="34" charset="-120"/>
                <a:cs typeface="Times New Roman" pitchFamily="18" charset="0"/>
              </a:rPr>
              <a:t>機票費</a:t>
            </a:r>
            <a:endParaRPr lang="en-US" altLang="zh-TW" dirty="0">
              <a:latin typeface="微軟正黑體" panose="020B0604030504040204" pitchFamily="34" charset="-120"/>
              <a:cs typeface="Times New Roman" pitchFamily="18" charset="0"/>
            </a:endParaRPr>
          </a:p>
          <a:p>
            <a:pPr marL="365760" indent="-283464" fontAlgn="auto">
              <a:lnSpc>
                <a:spcPct val="150000"/>
              </a:lnSpc>
              <a:spcBef>
                <a:spcPct val="0"/>
              </a:spcBef>
              <a:spcAft>
                <a:spcPts val="0"/>
              </a:spcAft>
              <a:buFont typeface="Wingdings" panose="05000000000000000000" pitchFamily="2" charset="2"/>
              <a:buChar char="Ø"/>
              <a:tabLst>
                <a:tab pos="342900" algn="l"/>
                <a:tab pos="571500" algn="l"/>
              </a:tabLst>
              <a:defRPr/>
            </a:pPr>
            <a:r>
              <a:rPr lang="zh-TW" altLang="en-US" dirty="0">
                <a:latin typeface="微軟正黑體" panose="020B0604030504040204" pitchFamily="34" charset="-120"/>
                <a:cs typeface="Times New Roman" pitchFamily="18" charset="0"/>
              </a:rPr>
              <a:t>學雜費</a:t>
            </a:r>
            <a:endParaRPr lang="en-US" altLang="zh-TW" dirty="0">
              <a:latin typeface="微軟正黑體" panose="020B0604030504040204" pitchFamily="34" charset="-120"/>
              <a:cs typeface="Times New Roman" pitchFamily="18" charset="0"/>
            </a:endParaRPr>
          </a:p>
        </p:txBody>
      </p:sp>
    </p:spTree>
    <p:extLst>
      <p:ext uri="{BB962C8B-B14F-4D97-AF65-F5344CB8AC3E}">
        <p14:creationId xmlns:p14="http://schemas.microsoft.com/office/powerpoint/2010/main" val="162360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solidFill>
                  <a:schemeClr val="tx2">
                    <a:satMod val="130000"/>
                  </a:schemeClr>
                </a:solidFill>
                <a:latin typeface="微軟正黑體" pitchFamily="34" charset="-120"/>
              </a:rPr>
              <a:t>語言要求</a:t>
            </a:r>
            <a:endParaRPr lang="zh-TW" altLang="en-US" dirty="0"/>
          </a:p>
        </p:txBody>
      </p:sp>
      <p:sp>
        <p:nvSpPr>
          <p:cNvPr id="3" name="內容版面配置區 2"/>
          <p:cNvSpPr>
            <a:spLocks noGrp="1"/>
          </p:cNvSpPr>
          <p:nvPr>
            <p:ph idx="1"/>
          </p:nvPr>
        </p:nvSpPr>
        <p:spPr/>
        <p:txBody>
          <a:bodyPr/>
          <a:lstStyle/>
          <a:p>
            <a:pPr>
              <a:lnSpc>
                <a:spcPct val="150000"/>
              </a:lnSpc>
            </a:pPr>
            <a:r>
              <a:rPr lang="en-US" altLang="zh-TW" dirty="0" smtClean="0">
                <a:latin typeface="微軟正黑體" pitchFamily="34" charset="-120"/>
              </a:rPr>
              <a:t>1-1 </a:t>
            </a:r>
            <a:r>
              <a:rPr lang="zh-TW" altLang="zh-TW" dirty="0">
                <a:latin typeface="微軟正黑體" pitchFamily="34" charset="-120"/>
              </a:rPr>
              <a:t>托福</a:t>
            </a:r>
            <a:r>
              <a:rPr lang="en-US" altLang="zh-TW" dirty="0" err="1">
                <a:latin typeface="微軟正黑體" pitchFamily="34" charset="-120"/>
              </a:rPr>
              <a:t>iBT</a:t>
            </a:r>
            <a:r>
              <a:rPr lang="zh-TW" altLang="zh-TW" dirty="0">
                <a:latin typeface="微軟正黑體" pitchFamily="34" charset="-120"/>
              </a:rPr>
              <a:t>：</a:t>
            </a:r>
            <a:r>
              <a:rPr lang="en-US" altLang="zh-TW" dirty="0">
                <a:latin typeface="微軟正黑體" pitchFamily="34" charset="-120"/>
              </a:rPr>
              <a:t>61(</a:t>
            </a:r>
            <a:r>
              <a:rPr lang="zh-TW" altLang="zh-TW" dirty="0">
                <a:latin typeface="微軟正黑體" pitchFamily="34" charset="-120"/>
              </a:rPr>
              <a:t>大學部</a:t>
            </a:r>
            <a:r>
              <a:rPr lang="en-US" altLang="zh-TW" dirty="0">
                <a:latin typeface="微軟正黑體" pitchFamily="34" charset="-120"/>
              </a:rPr>
              <a:t>) / 80(</a:t>
            </a:r>
            <a:r>
              <a:rPr lang="zh-TW" altLang="zh-TW" dirty="0">
                <a:latin typeface="微軟正黑體" pitchFamily="34" charset="-120"/>
              </a:rPr>
              <a:t>研究所</a:t>
            </a:r>
            <a:r>
              <a:rPr lang="en-US" altLang="zh-TW" dirty="0">
                <a:latin typeface="微軟正黑體" pitchFamily="34" charset="-120"/>
              </a:rPr>
              <a:t>) </a:t>
            </a:r>
            <a:r>
              <a:rPr lang="zh-TW" altLang="zh-TW" dirty="0">
                <a:latin typeface="微軟正黑體" pitchFamily="34" charset="-120"/>
              </a:rPr>
              <a:t>或依各姐妹校之規定標準</a:t>
            </a:r>
          </a:p>
          <a:p>
            <a:pPr>
              <a:lnSpc>
                <a:spcPct val="150000"/>
              </a:lnSpc>
            </a:pPr>
            <a:r>
              <a:rPr lang="en-US" altLang="zh-TW" dirty="0">
                <a:latin typeface="微軟正黑體" pitchFamily="34" charset="-120"/>
              </a:rPr>
              <a:t> 1-2 </a:t>
            </a:r>
            <a:r>
              <a:rPr lang="zh-TW" altLang="zh-TW" dirty="0">
                <a:latin typeface="微軟正黑體" pitchFamily="34" charset="-120"/>
              </a:rPr>
              <a:t>申請赴日交換或研修需具日語測驗二級以上</a:t>
            </a:r>
          </a:p>
          <a:p>
            <a:pPr>
              <a:lnSpc>
                <a:spcPct val="150000"/>
              </a:lnSpc>
            </a:pPr>
            <a:r>
              <a:rPr lang="en-US" altLang="zh-TW" dirty="0">
                <a:latin typeface="微軟正黑體" pitchFamily="34" charset="-120"/>
              </a:rPr>
              <a:t> 1-3 </a:t>
            </a:r>
            <a:r>
              <a:rPr lang="zh-TW" altLang="zh-TW" dirty="0">
                <a:latin typeface="微軟正黑體" pitchFamily="34" charset="-120"/>
              </a:rPr>
              <a:t>申請其他國家者請依各姐妹校要求</a:t>
            </a:r>
          </a:p>
          <a:p>
            <a:pPr>
              <a:lnSpc>
                <a:spcPct val="150000"/>
              </a:lnSpc>
            </a:pPr>
            <a:endParaRPr lang="zh-TW" altLang="zh-TW" dirty="0">
              <a:latin typeface="微軟正黑體" pitchFamily="34" charset="-120"/>
            </a:endParaRPr>
          </a:p>
          <a:p>
            <a:endParaRPr lang="zh-TW" altLang="en-US" dirty="0"/>
          </a:p>
        </p:txBody>
      </p:sp>
    </p:spTree>
    <p:extLst>
      <p:ext uri="{BB962C8B-B14F-4D97-AF65-F5344CB8AC3E}">
        <p14:creationId xmlns:p14="http://schemas.microsoft.com/office/powerpoint/2010/main" val="4095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olidFill>
                  <a:schemeClr val="tx2">
                    <a:satMod val="130000"/>
                  </a:schemeClr>
                </a:solidFill>
                <a:latin typeface="微軟正黑體" pitchFamily="34" charset="-120"/>
              </a:rPr>
              <a:t>審核</a:t>
            </a:r>
            <a:r>
              <a:rPr lang="zh-TW" altLang="zh-TW" dirty="0">
                <a:solidFill>
                  <a:schemeClr val="tx2">
                    <a:satMod val="130000"/>
                  </a:schemeClr>
                </a:solidFill>
                <a:latin typeface="微軟正黑體" pitchFamily="34" charset="-120"/>
              </a:rPr>
              <a:t>補助辦法</a:t>
            </a:r>
            <a:endParaRPr lang="zh-TW" altLang="en-US" dirty="0"/>
          </a:p>
        </p:txBody>
      </p:sp>
      <p:sp>
        <p:nvSpPr>
          <p:cNvPr id="3" name="內容版面配置區 2"/>
          <p:cNvSpPr>
            <a:spLocks noGrp="1"/>
          </p:cNvSpPr>
          <p:nvPr>
            <p:ph idx="1"/>
          </p:nvPr>
        </p:nvSpPr>
        <p:spPr/>
        <p:txBody>
          <a:bodyPr/>
          <a:lstStyle/>
          <a:p>
            <a:pPr marL="365760" indent="-283464">
              <a:lnSpc>
                <a:spcPct val="150000"/>
              </a:lnSpc>
              <a:defRPr/>
            </a:pPr>
            <a:r>
              <a:rPr lang="zh-TW" altLang="zh-TW" sz="2800" dirty="0">
                <a:latin typeface="微軟正黑體" panose="020B0604030504040204" pitchFamily="34" charset="-120"/>
              </a:rPr>
              <a:t>依在學、</a:t>
            </a:r>
            <a:r>
              <a:rPr lang="zh-TW" altLang="en-US" sz="2800" dirty="0">
                <a:latin typeface="微軟正黑體" panose="020B0604030504040204" pitchFamily="34" charset="-120"/>
              </a:rPr>
              <a:t>語言</a:t>
            </a:r>
            <a:r>
              <a:rPr lang="zh-TW" altLang="zh-TW" sz="2800" dirty="0">
                <a:latin typeface="微軟正黑體" panose="020B0604030504040204" pitchFamily="34" charset="-120"/>
              </a:rPr>
              <a:t>與</a:t>
            </a:r>
            <a:r>
              <a:rPr lang="zh-TW" altLang="en-US" sz="2800" dirty="0">
                <a:latin typeface="微軟正黑體" panose="020B0604030504040204" pitchFamily="34" charset="-120"/>
              </a:rPr>
              <a:t>書面</a:t>
            </a:r>
            <a:r>
              <a:rPr lang="zh-TW" altLang="zh-TW" sz="2800" dirty="0">
                <a:latin typeface="微軟正黑體" panose="020B0604030504040204" pitchFamily="34" charset="-120"/>
              </a:rPr>
              <a:t>成績</a:t>
            </a:r>
            <a:r>
              <a:rPr lang="zh-TW" altLang="en-US" sz="2800" dirty="0">
                <a:latin typeface="微軟正黑體" panose="020B0604030504040204" pitchFamily="34" charset="-120"/>
              </a:rPr>
              <a:t>審核</a:t>
            </a:r>
            <a:r>
              <a:rPr lang="zh-TW" altLang="zh-TW" sz="2800" dirty="0">
                <a:latin typeface="微軟正黑體" panose="020B0604030504040204" pitchFamily="34" charset="-120"/>
              </a:rPr>
              <a:t>補助標準</a:t>
            </a:r>
          </a:p>
          <a:p>
            <a:pPr marL="0" indent="0" fontAlgn="auto">
              <a:lnSpc>
                <a:spcPct val="150000"/>
              </a:lnSpc>
              <a:spcAft>
                <a:spcPts val="0"/>
              </a:spcAft>
              <a:buFontTx/>
              <a:buNone/>
              <a:defRPr/>
            </a:pPr>
            <a:r>
              <a:rPr lang="zh-TW" altLang="en-US" dirty="0" smtClean="0">
                <a:latin typeface="微軟正黑體" panose="020B0604030504040204" pitchFamily="34" charset="-120"/>
              </a:rPr>
              <a:t>     </a:t>
            </a:r>
            <a:r>
              <a:rPr lang="zh-TW" altLang="zh-TW" dirty="0" smtClean="0">
                <a:latin typeface="微軟正黑體" panose="020B0604030504040204" pitchFamily="34" charset="-120"/>
              </a:rPr>
              <a:t>各項</a:t>
            </a:r>
            <a:r>
              <a:rPr lang="zh-TW" altLang="zh-TW" dirty="0">
                <a:latin typeface="微軟正黑體" panose="020B0604030504040204" pitchFamily="34" charset="-120"/>
              </a:rPr>
              <a:t>評估標準比重如下</a:t>
            </a:r>
            <a:r>
              <a:rPr lang="en-US" altLang="zh-TW" dirty="0">
                <a:latin typeface="微軟正黑體" panose="020B0604030504040204" pitchFamily="34" charset="-120"/>
              </a:rPr>
              <a:t>: </a:t>
            </a:r>
            <a:endParaRPr lang="zh-TW" altLang="zh-TW" dirty="0">
              <a:latin typeface="微軟正黑體" panose="020B0604030504040204" pitchFamily="34" charset="-120"/>
            </a:endParaRPr>
          </a:p>
          <a:p>
            <a:pPr marL="365760" indent="-283464" fontAlgn="auto">
              <a:lnSpc>
                <a:spcPct val="150000"/>
              </a:lnSpc>
              <a:spcAft>
                <a:spcPts val="0"/>
              </a:spcAft>
              <a:buFont typeface="Wingdings" panose="05000000000000000000" pitchFamily="2" charset="2"/>
              <a:buChar char="Ø"/>
              <a:defRPr/>
            </a:pPr>
            <a:r>
              <a:rPr lang="en-US" altLang="zh-TW" dirty="0">
                <a:latin typeface="微軟正黑體" panose="020B0604030504040204" pitchFamily="34" charset="-120"/>
              </a:rPr>
              <a:t>TOEFL </a:t>
            </a:r>
            <a:r>
              <a:rPr lang="en-US" altLang="zh-TW" dirty="0" err="1">
                <a:latin typeface="微軟正黑體" panose="020B0604030504040204" pitchFamily="34" charset="-120"/>
              </a:rPr>
              <a:t>iBT</a:t>
            </a:r>
            <a:r>
              <a:rPr lang="en-US" altLang="zh-TW" dirty="0">
                <a:latin typeface="微軟正黑體" panose="020B0604030504040204" pitchFamily="34" charset="-120"/>
              </a:rPr>
              <a:t> /IELTS (40%)</a:t>
            </a:r>
            <a:endParaRPr lang="zh-TW" altLang="zh-TW" dirty="0">
              <a:latin typeface="微軟正黑體" panose="020B0604030504040204" pitchFamily="34" charset="-120"/>
            </a:endParaRPr>
          </a:p>
          <a:p>
            <a:pPr marL="365760" indent="-283464" fontAlgn="auto">
              <a:lnSpc>
                <a:spcPct val="150000"/>
              </a:lnSpc>
              <a:spcAft>
                <a:spcPts val="0"/>
              </a:spcAft>
              <a:buFont typeface="Wingdings" panose="05000000000000000000" pitchFamily="2" charset="2"/>
              <a:buChar char="Ø"/>
              <a:defRPr/>
            </a:pPr>
            <a:r>
              <a:rPr lang="zh-TW" altLang="zh-TW" dirty="0">
                <a:latin typeface="微軟正黑體" panose="020B0604030504040204" pitchFamily="34" charset="-120"/>
              </a:rPr>
              <a:t>學期總成績 </a:t>
            </a:r>
            <a:r>
              <a:rPr lang="en-US" altLang="zh-TW" dirty="0">
                <a:latin typeface="微軟正黑體" panose="020B0604030504040204" pitchFamily="34" charset="-120"/>
              </a:rPr>
              <a:t>(30%)</a:t>
            </a:r>
            <a:endParaRPr lang="zh-TW" altLang="zh-TW" dirty="0">
              <a:latin typeface="微軟正黑體" panose="020B0604030504040204" pitchFamily="34" charset="-120"/>
            </a:endParaRPr>
          </a:p>
          <a:p>
            <a:pPr marL="365760" indent="-283464" fontAlgn="auto">
              <a:lnSpc>
                <a:spcPct val="150000"/>
              </a:lnSpc>
              <a:spcAft>
                <a:spcPts val="0"/>
              </a:spcAft>
              <a:buFont typeface="Wingdings" panose="05000000000000000000" pitchFamily="2" charset="2"/>
              <a:buChar char="Ø"/>
              <a:defRPr/>
            </a:pPr>
            <a:r>
              <a:rPr lang="zh-TW" altLang="en-US" dirty="0">
                <a:latin typeface="微軟正黑體" panose="020B0604030504040204" pitchFamily="34" charset="-120"/>
              </a:rPr>
              <a:t>書面申請資料</a:t>
            </a:r>
            <a:r>
              <a:rPr lang="zh-TW" altLang="zh-TW" dirty="0">
                <a:latin typeface="微軟正黑體" panose="020B0604030504040204" pitchFamily="34" charset="-120"/>
              </a:rPr>
              <a:t> </a:t>
            </a:r>
            <a:r>
              <a:rPr lang="en-US" altLang="zh-TW" dirty="0">
                <a:latin typeface="微軟正黑體" panose="020B0604030504040204" pitchFamily="34" charset="-120"/>
              </a:rPr>
              <a:t>(30%)</a:t>
            </a:r>
            <a:endParaRPr lang="zh-TW" altLang="zh-TW" dirty="0">
              <a:latin typeface="微軟正黑體" panose="020B0604030504040204" pitchFamily="34" charset="-120"/>
            </a:endParaRPr>
          </a:p>
          <a:p>
            <a:endParaRPr lang="zh-TW" altLang="en-US" dirty="0"/>
          </a:p>
        </p:txBody>
      </p:sp>
    </p:spTree>
    <p:extLst>
      <p:ext uri="{BB962C8B-B14F-4D97-AF65-F5344CB8AC3E}">
        <p14:creationId xmlns:p14="http://schemas.microsoft.com/office/powerpoint/2010/main" val="370035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365760" indent="-283464" latinLnBrk="1">
              <a:buFont typeface="Wingdings 2"/>
              <a:buChar char=""/>
              <a:defRPr/>
            </a:pPr>
            <a:r>
              <a:rPr lang="zh-TW" altLang="zh-TW" sz="2800" dirty="0">
                <a:latin typeface="微軟正黑體" pitchFamily="34" charset="-120"/>
              </a:rPr>
              <a:t>申請表正本</a:t>
            </a:r>
            <a:endParaRPr lang="en-US" altLang="zh-TW" sz="2800" dirty="0">
              <a:latin typeface="微軟正黑體" pitchFamily="34" charset="-120"/>
            </a:endParaRPr>
          </a:p>
          <a:p>
            <a:pPr marL="365760" indent="-283464" latinLnBrk="1">
              <a:buFont typeface="Wingdings 2"/>
              <a:buChar char=""/>
              <a:defRPr/>
            </a:pPr>
            <a:r>
              <a:rPr lang="zh-TW" altLang="en-US" sz="2800" dirty="0" smtClean="0">
                <a:latin typeface="微軟正黑體" pitchFamily="34" charset="-120"/>
              </a:rPr>
              <a:t>交換</a:t>
            </a:r>
            <a:r>
              <a:rPr lang="en-US" altLang="zh-TW" sz="2800" dirty="0" smtClean="0">
                <a:latin typeface="微軟正黑體" pitchFamily="34" charset="-120"/>
              </a:rPr>
              <a:t>/</a:t>
            </a:r>
            <a:r>
              <a:rPr lang="zh-TW" altLang="en-US" sz="2800" dirty="0" smtClean="0">
                <a:latin typeface="微軟正黑體" pitchFamily="34" charset="-120"/>
              </a:rPr>
              <a:t>雙聯申請資料</a:t>
            </a:r>
            <a:endParaRPr lang="en-US" altLang="zh-TW" sz="2800" dirty="0" smtClean="0">
              <a:latin typeface="微軟正黑體" pitchFamily="34" charset="-120"/>
            </a:endParaRPr>
          </a:p>
          <a:p>
            <a:pPr marL="640080" lvl="1" indent="-283464" latinLnBrk="1">
              <a:buFont typeface="Wingdings 2"/>
              <a:buChar char=""/>
              <a:defRPr/>
            </a:pPr>
            <a:r>
              <a:rPr lang="zh-TW" altLang="zh-TW" sz="2400" dirty="0" smtClean="0">
                <a:latin typeface="微軟正黑體" pitchFamily="34" charset="-120"/>
              </a:rPr>
              <a:t>自傳</a:t>
            </a:r>
            <a:endParaRPr lang="en-US" altLang="zh-TW" sz="2400" dirty="0">
              <a:latin typeface="微軟正黑體" pitchFamily="34" charset="-120"/>
            </a:endParaRPr>
          </a:p>
          <a:p>
            <a:pPr marL="640080" lvl="1" indent="-283464" latinLnBrk="1">
              <a:buFont typeface="Wingdings 2"/>
              <a:buChar char=""/>
              <a:defRPr/>
            </a:pPr>
            <a:r>
              <a:rPr lang="zh-TW" altLang="zh-TW" sz="2400" dirty="0">
                <a:latin typeface="微軟正黑體" pitchFamily="34" charset="-120"/>
              </a:rPr>
              <a:t>讀書計畫</a:t>
            </a:r>
            <a:endParaRPr lang="en-US" altLang="zh-TW" sz="2400" dirty="0">
              <a:latin typeface="微軟正黑體" pitchFamily="34" charset="-120"/>
            </a:endParaRPr>
          </a:p>
          <a:p>
            <a:pPr marL="640080" lvl="1" indent="-283464" latinLnBrk="1">
              <a:buFont typeface="Wingdings 2"/>
              <a:buChar char=""/>
              <a:defRPr/>
            </a:pPr>
            <a:r>
              <a:rPr lang="zh-TW" altLang="zh-TW" sz="2400" dirty="0">
                <a:latin typeface="微軟正黑體" pitchFamily="34" charset="-120"/>
              </a:rPr>
              <a:t>歷年成績單</a:t>
            </a:r>
            <a:r>
              <a:rPr lang="en-US" altLang="zh-TW" sz="2400" dirty="0">
                <a:latin typeface="微軟正黑體" pitchFamily="34" charset="-120"/>
              </a:rPr>
              <a:t>(</a:t>
            </a:r>
            <a:r>
              <a:rPr lang="zh-TW" altLang="zh-TW" sz="2400" dirty="0">
                <a:latin typeface="微軟正黑體" pitchFamily="34" charset="-120"/>
              </a:rPr>
              <a:t>大學部須含排名資料</a:t>
            </a:r>
            <a:r>
              <a:rPr lang="en-US" altLang="zh-TW" sz="2400" dirty="0">
                <a:latin typeface="微軟正黑體" pitchFamily="34" charset="-120"/>
              </a:rPr>
              <a:t>)</a:t>
            </a:r>
          </a:p>
          <a:p>
            <a:pPr marL="640080" lvl="1" indent="-283464" latinLnBrk="1">
              <a:buFont typeface="Wingdings 2"/>
              <a:buChar char=""/>
              <a:defRPr/>
            </a:pPr>
            <a:r>
              <a:rPr lang="zh-TW" altLang="zh-TW" sz="2400" dirty="0" smtClean="0">
                <a:latin typeface="微軟正黑體" pitchFamily="34" charset="-120"/>
              </a:rPr>
              <a:t>語言</a:t>
            </a:r>
            <a:r>
              <a:rPr lang="zh-TW" altLang="zh-TW" sz="2400" dirty="0">
                <a:latin typeface="微軟正黑體" pitchFamily="34" charset="-120"/>
              </a:rPr>
              <a:t>能力證明影本</a:t>
            </a:r>
            <a:endParaRPr lang="en-US" altLang="zh-TW" sz="2400" dirty="0">
              <a:latin typeface="微軟正黑體" pitchFamily="34" charset="-120"/>
            </a:endParaRPr>
          </a:p>
          <a:p>
            <a:pPr marL="640080" lvl="1" indent="-283464" latinLnBrk="1">
              <a:buFont typeface="Wingdings 2"/>
              <a:buChar char=""/>
              <a:defRPr/>
            </a:pPr>
            <a:r>
              <a:rPr lang="zh-TW" altLang="zh-TW" sz="2400" dirty="0">
                <a:latin typeface="微軟正黑體" pitchFamily="34" charset="-120"/>
              </a:rPr>
              <a:t>其他有利之優秀表現證明。</a:t>
            </a:r>
          </a:p>
          <a:p>
            <a:pPr marL="365760" indent="-283464" latinLnBrk="1">
              <a:buFont typeface="Wingdings 2"/>
              <a:buChar char=""/>
              <a:defRPr/>
            </a:pPr>
            <a:r>
              <a:rPr lang="zh-TW" altLang="zh-TW" sz="2000" dirty="0">
                <a:latin typeface="微軟正黑體" pitchFamily="34" charset="-120"/>
              </a:rPr>
              <a:t>有意願申請者請備齊所需資料</a:t>
            </a:r>
            <a:r>
              <a:rPr lang="en-US" altLang="zh-TW" sz="2000" dirty="0">
                <a:latin typeface="微軟正黑體" pitchFamily="34" charset="-120"/>
              </a:rPr>
              <a:t>(</a:t>
            </a:r>
            <a:r>
              <a:rPr lang="zh-TW" altLang="zh-TW" sz="2000" dirty="0">
                <a:latin typeface="微軟正黑體" pitchFamily="34" charset="-120"/>
              </a:rPr>
              <a:t>請勿裝訂</a:t>
            </a:r>
            <a:r>
              <a:rPr lang="en-US" altLang="zh-TW" sz="2000" dirty="0">
                <a:latin typeface="微軟正黑體" pitchFamily="34" charset="-120"/>
              </a:rPr>
              <a:t>)</a:t>
            </a:r>
            <a:r>
              <a:rPr lang="zh-TW" altLang="zh-TW" sz="2000" dirty="0">
                <a:latin typeface="微軟正黑體" pitchFamily="34" charset="-120"/>
              </a:rPr>
              <a:t>，於</a:t>
            </a:r>
            <a:r>
              <a:rPr lang="en-US" altLang="zh-TW" sz="2000" dirty="0">
                <a:latin typeface="微軟正黑體" pitchFamily="34" charset="-120"/>
              </a:rPr>
              <a:t> </a:t>
            </a:r>
            <a:r>
              <a:rPr lang="en-US" altLang="zh-TW" sz="2000" dirty="0" smtClean="0">
                <a:latin typeface="微軟正黑體" pitchFamily="34" charset="-120"/>
              </a:rPr>
              <a:t>-----</a:t>
            </a:r>
            <a:r>
              <a:rPr lang="zh-TW" altLang="en-US" sz="2000" dirty="0" smtClean="0">
                <a:latin typeface="微軟正黑體" pitchFamily="34" charset="-120"/>
              </a:rPr>
              <a:t>前</a:t>
            </a:r>
            <a:r>
              <a:rPr lang="zh-TW" altLang="zh-TW" sz="2000" dirty="0" smtClean="0">
                <a:latin typeface="微軟正黑體" pitchFamily="34" charset="-120"/>
              </a:rPr>
              <a:t>送</a:t>
            </a:r>
            <a:r>
              <a:rPr lang="zh-TW" altLang="zh-TW" sz="2000" dirty="0">
                <a:latin typeface="微軟正黑體" pitchFamily="34" charset="-120"/>
              </a:rPr>
              <a:t>至國際</a:t>
            </a:r>
            <a:r>
              <a:rPr lang="zh-TW" altLang="zh-TW" sz="2000" dirty="0" smtClean="0">
                <a:latin typeface="微軟正黑體" pitchFamily="34" charset="-120"/>
              </a:rPr>
              <a:t>暨兩</a:t>
            </a:r>
            <a:r>
              <a:rPr lang="zh-TW" altLang="zh-TW" sz="2000" dirty="0">
                <a:latin typeface="微軟正黑體" pitchFamily="34" charset="-120"/>
              </a:rPr>
              <a:t>岸教育處，並請務必將申請文件，及電子檔另寄至</a:t>
            </a:r>
            <a:r>
              <a:rPr lang="en-US" altLang="zh-TW" sz="2000" dirty="0">
                <a:latin typeface="微軟正黑體" pitchFamily="34" charset="-120"/>
              </a:rPr>
              <a:t> </a:t>
            </a:r>
            <a:r>
              <a:rPr lang="en-US" altLang="zh-TW" sz="2000" dirty="0" smtClean="0">
                <a:latin typeface="微軟正黑體" pitchFamily="34" charset="-120"/>
              </a:rPr>
              <a:t>------rungfang</a:t>
            </a:r>
            <a:r>
              <a:rPr lang="en-US" altLang="zh-TW" sz="2000" u="sng" dirty="0" smtClean="0">
                <a:latin typeface="微軟正黑體" pitchFamily="34" charset="-120"/>
                <a:hlinkClick r:id="rId2"/>
              </a:rPr>
              <a:t>@cycu.edu.tw </a:t>
            </a:r>
            <a:r>
              <a:rPr lang="zh-TW" altLang="zh-TW" sz="2000" dirty="0"/>
              <a:t>。</a:t>
            </a:r>
          </a:p>
          <a:p>
            <a:endParaRPr lang="zh-TW" altLang="en-US" sz="2800" dirty="0"/>
          </a:p>
        </p:txBody>
      </p:sp>
      <p:sp>
        <p:nvSpPr>
          <p:cNvPr id="4" name="標題 1"/>
          <p:cNvSpPr>
            <a:spLocks noGrp="1"/>
          </p:cNvSpPr>
          <p:nvPr>
            <p:ph type="title"/>
          </p:nvPr>
        </p:nvSpPr>
        <p:spPr/>
        <p:txBody>
          <a:bodyPr/>
          <a:lstStyle/>
          <a:p>
            <a:pPr eaLnBrk="1" fontAlgn="auto" hangingPunct="1">
              <a:spcAft>
                <a:spcPts val="0"/>
              </a:spcAft>
              <a:defRPr/>
            </a:pPr>
            <a:r>
              <a:rPr lang="zh-TW" altLang="en-US" dirty="0" smtClean="0">
                <a:solidFill>
                  <a:schemeClr val="tx2">
                    <a:satMod val="130000"/>
                  </a:schemeClr>
                </a:solidFill>
                <a:latin typeface="微軟正黑體" pitchFamily="34" charset="-120"/>
              </a:rPr>
              <a:t>學海飛颺</a:t>
            </a:r>
            <a:r>
              <a:rPr lang="zh-TW" altLang="zh-TW" dirty="0" smtClean="0">
                <a:solidFill>
                  <a:schemeClr val="tx2">
                    <a:satMod val="130000"/>
                  </a:schemeClr>
                </a:solidFill>
                <a:latin typeface="微軟正黑體" pitchFamily="34" charset="-120"/>
              </a:rPr>
              <a:t>所需資料</a:t>
            </a:r>
            <a:endParaRPr lang="zh-TW" altLang="en-US" dirty="0" smtClean="0">
              <a:solidFill>
                <a:schemeClr val="tx2">
                  <a:satMod val="130000"/>
                </a:schemeClr>
              </a:solidFill>
              <a:latin typeface="微軟正黑體" pitchFamily="34" charset="-120"/>
            </a:endParaRPr>
          </a:p>
        </p:txBody>
      </p:sp>
    </p:spTree>
    <p:extLst>
      <p:ext uri="{BB962C8B-B14F-4D97-AF65-F5344CB8AC3E}">
        <p14:creationId xmlns:p14="http://schemas.microsoft.com/office/powerpoint/2010/main" val="20749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365760" indent="-283464" latinLnBrk="1">
              <a:buFont typeface="Wingdings 2"/>
              <a:buChar char=""/>
              <a:defRPr/>
            </a:pPr>
            <a:r>
              <a:rPr lang="zh-TW" altLang="en-US" dirty="0"/>
              <a:t>申請表</a:t>
            </a:r>
            <a:r>
              <a:rPr lang="zh-TW" altLang="en-US" dirty="0" smtClean="0"/>
              <a:t>正本</a:t>
            </a:r>
            <a:endParaRPr lang="en-US" altLang="zh-TW" dirty="0" smtClean="0"/>
          </a:p>
          <a:p>
            <a:pPr marL="365760" indent="-283464" latinLnBrk="1">
              <a:buFont typeface="Wingdings 2"/>
              <a:buChar char=""/>
              <a:defRPr/>
            </a:pPr>
            <a:r>
              <a:rPr lang="zh-TW" altLang="en-US" dirty="0" smtClean="0"/>
              <a:t>戶籍</a:t>
            </a:r>
            <a:r>
              <a:rPr lang="zh-TW" altLang="en-US" dirty="0"/>
              <a:t>謄本</a:t>
            </a:r>
            <a:r>
              <a:rPr lang="zh-TW" altLang="en-US" dirty="0" smtClean="0"/>
              <a:t>正本</a:t>
            </a:r>
            <a:endParaRPr lang="en-US" altLang="zh-TW" dirty="0" smtClean="0"/>
          </a:p>
          <a:p>
            <a:pPr marL="365760" indent="-283464" latinLnBrk="1">
              <a:buFont typeface="Wingdings 2"/>
              <a:buChar char=""/>
              <a:defRPr/>
            </a:pPr>
            <a:r>
              <a:rPr lang="zh-TW" altLang="en-US" dirty="0" smtClean="0"/>
              <a:t>有效</a:t>
            </a:r>
            <a:r>
              <a:rPr lang="zh-TW" altLang="en-US" dirty="0"/>
              <a:t>之低收入戶證明或中低收入補助</a:t>
            </a:r>
            <a:r>
              <a:rPr lang="zh-TW" altLang="en-US" dirty="0" smtClean="0"/>
              <a:t>證明</a:t>
            </a:r>
            <a:endParaRPr lang="en-US" altLang="zh-TW" dirty="0" smtClean="0"/>
          </a:p>
          <a:p>
            <a:pPr marL="365760" indent="-283464" latinLnBrk="1">
              <a:buFont typeface="Wingdings 2"/>
              <a:buChar char=""/>
              <a:defRPr/>
            </a:pPr>
            <a:r>
              <a:rPr lang="zh-TW" altLang="en-US" dirty="0" smtClean="0"/>
              <a:t>交換</a:t>
            </a:r>
            <a:r>
              <a:rPr lang="en-US" altLang="zh-TW" dirty="0" smtClean="0"/>
              <a:t>/</a:t>
            </a:r>
            <a:r>
              <a:rPr lang="zh-TW" altLang="en-US" dirty="0" smtClean="0"/>
              <a:t>雙聯申請資料</a:t>
            </a:r>
            <a:endParaRPr lang="en-US" altLang="zh-TW" dirty="0" smtClean="0"/>
          </a:p>
          <a:p>
            <a:pPr marL="640080" lvl="1" indent="-283464" latinLnBrk="1">
              <a:buFont typeface="Wingdings 2"/>
              <a:buChar char=""/>
              <a:defRPr/>
            </a:pPr>
            <a:r>
              <a:rPr lang="zh-TW" altLang="en-US" dirty="0" smtClean="0"/>
              <a:t>申請</a:t>
            </a:r>
            <a:r>
              <a:rPr lang="zh-TW" altLang="en-US" dirty="0" smtClean="0"/>
              <a:t>報告</a:t>
            </a:r>
            <a:endParaRPr lang="en-US" altLang="zh-TW" dirty="0" smtClean="0"/>
          </a:p>
          <a:p>
            <a:pPr marL="640080" lvl="1" indent="-283464" latinLnBrk="1">
              <a:buFont typeface="Wingdings 2"/>
              <a:buChar char=""/>
              <a:defRPr/>
            </a:pPr>
            <a:r>
              <a:rPr lang="zh-TW" altLang="en-US" dirty="0" smtClean="0"/>
              <a:t>歷年</a:t>
            </a:r>
            <a:r>
              <a:rPr lang="zh-TW" altLang="en-US" dirty="0"/>
              <a:t>成績單</a:t>
            </a:r>
            <a:r>
              <a:rPr lang="en-US" altLang="zh-TW" dirty="0" smtClean="0"/>
              <a:t>(</a:t>
            </a:r>
            <a:r>
              <a:rPr lang="zh-TW" altLang="en-US" dirty="0" smtClean="0"/>
              <a:t>含排名</a:t>
            </a:r>
            <a:r>
              <a:rPr lang="en-US" altLang="zh-TW" dirty="0" smtClean="0"/>
              <a:t>)</a:t>
            </a:r>
            <a:endParaRPr lang="en-US" altLang="zh-TW" dirty="0"/>
          </a:p>
          <a:p>
            <a:pPr marL="640080" lvl="1" indent="-283464" latinLnBrk="1">
              <a:buFont typeface="Wingdings 2"/>
              <a:buChar char=""/>
              <a:defRPr/>
            </a:pPr>
            <a:r>
              <a:rPr lang="zh-TW" altLang="en-US" dirty="0" smtClean="0"/>
              <a:t>語言</a:t>
            </a:r>
            <a:r>
              <a:rPr lang="zh-TW" altLang="en-US" dirty="0"/>
              <a:t>能力證明影</a:t>
            </a:r>
            <a:r>
              <a:rPr lang="zh-TW" altLang="en-US" dirty="0" smtClean="0"/>
              <a:t>本</a:t>
            </a:r>
            <a:endParaRPr lang="en-US" altLang="zh-TW" dirty="0" smtClean="0"/>
          </a:p>
          <a:p>
            <a:pPr marL="640080" lvl="1" indent="-283464" latinLnBrk="1">
              <a:buFont typeface="Wingdings 2"/>
              <a:buChar char=""/>
              <a:defRPr/>
            </a:pPr>
            <a:r>
              <a:rPr lang="zh-TW" altLang="en-US" dirty="0" smtClean="0"/>
              <a:t>其他</a:t>
            </a:r>
            <a:r>
              <a:rPr lang="zh-TW" altLang="en-US" dirty="0"/>
              <a:t>有利之優秀表現</a:t>
            </a:r>
            <a:r>
              <a:rPr lang="zh-TW" altLang="en-US" dirty="0" smtClean="0"/>
              <a:t>證明</a:t>
            </a:r>
            <a:endParaRPr lang="en-US" altLang="zh-TW" dirty="0" smtClean="0"/>
          </a:p>
          <a:p>
            <a:pPr marL="640080" lvl="1" indent="-283464" latinLnBrk="1">
              <a:buFont typeface="Wingdings 2"/>
              <a:buChar char=""/>
              <a:defRPr/>
            </a:pPr>
            <a:r>
              <a:rPr lang="zh-TW" altLang="en-US" dirty="0" smtClean="0"/>
              <a:t>推薦</a:t>
            </a:r>
            <a:r>
              <a:rPr lang="zh-TW" altLang="en-US" dirty="0" smtClean="0"/>
              <a:t>函</a:t>
            </a:r>
            <a:endParaRPr lang="zh-TW" altLang="zh-TW" dirty="0">
              <a:latin typeface="微軟正黑體" pitchFamily="34" charset="-120"/>
            </a:endParaRPr>
          </a:p>
          <a:p>
            <a:pPr marL="365760" indent="-283464" latinLnBrk="1">
              <a:buFont typeface="Wingdings 2"/>
              <a:buChar char=""/>
              <a:defRPr/>
            </a:pPr>
            <a:r>
              <a:rPr lang="zh-TW" altLang="zh-TW" sz="1800" dirty="0">
                <a:latin typeface="微軟正黑體" pitchFamily="34" charset="-120"/>
              </a:rPr>
              <a:t>有意願申請者請備齊所需資料</a:t>
            </a:r>
            <a:r>
              <a:rPr lang="en-US" altLang="zh-TW" sz="1800" dirty="0">
                <a:latin typeface="微軟正黑體" pitchFamily="34" charset="-120"/>
              </a:rPr>
              <a:t>(</a:t>
            </a:r>
            <a:r>
              <a:rPr lang="zh-TW" altLang="zh-TW" sz="1800" dirty="0">
                <a:latin typeface="微軟正黑體" pitchFamily="34" charset="-120"/>
              </a:rPr>
              <a:t>請勿裝訂</a:t>
            </a:r>
            <a:r>
              <a:rPr lang="en-US" altLang="zh-TW" sz="1800" dirty="0">
                <a:latin typeface="微軟正黑體" pitchFamily="34" charset="-120"/>
              </a:rPr>
              <a:t>)</a:t>
            </a:r>
            <a:r>
              <a:rPr lang="zh-TW" altLang="zh-TW" sz="1800" dirty="0">
                <a:latin typeface="微軟正黑體" pitchFamily="34" charset="-120"/>
              </a:rPr>
              <a:t>，於</a:t>
            </a:r>
            <a:r>
              <a:rPr lang="en-US" altLang="zh-TW" sz="1800" dirty="0">
                <a:latin typeface="微軟正黑體" pitchFamily="34" charset="-120"/>
              </a:rPr>
              <a:t> </a:t>
            </a:r>
            <a:r>
              <a:rPr lang="en-US" altLang="zh-TW" sz="1800" dirty="0" smtClean="0">
                <a:latin typeface="微軟正黑體" pitchFamily="34" charset="-120"/>
              </a:rPr>
              <a:t>------</a:t>
            </a:r>
            <a:r>
              <a:rPr lang="zh-TW" altLang="zh-TW" sz="1800" dirty="0" smtClean="0">
                <a:latin typeface="微軟正黑體" pitchFamily="34" charset="-120"/>
              </a:rPr>
              <a:t>送</a:t>
            </a:r>
            <a:r>
              <a:rPr lang="zh-TW" altLang="zh-TW" sz="1800" dirty="0">
                <a:latin typeface="微軟正黑體" pitchFamily="34" charset="-120"/>
              </a:rPr>
              <a:t>至國際暨 兩岸教育處，並請務必將申請文件，及電子檔另寄</a:t>
            </a:r>
            <a:r>
              <a:rPr lang="zh-TW" altLang="zh-TW" sz="1800" dirty="0" smtClean="0">
                <a:latin typeface="微軟正黑體" pitchFamily="34" charset="-120"/>
              </a:rPr>
              <a:t>至</a:t>
            </a:r>
            <a:r>
              <a:rPr lang="en-US" altLang="zh-TW" sz="1800" dirty="0" smtClean="0">
                <a:latin typeface="微軟正黑體" pitchFamily="34" charset="-120"/>
                <a:hlinkClick r:id="rId2"/>
              </a:rPr>
              <a:t>rungfang@cycu.org.tw</a:t>
            </a:r>
            <a:endParaRPr lang="en-US" altLang="zh-TW" sz="1800" dirty="0" smtClean="0">
              <a:latin typeface="微軟正黑體" pitchFamily="34" charset="-120"/>
            </a:endParaRPr>
          </a:p>
          <a:p>
            <a:pPr marL="365760" indent="-283464" latinLnBrk="1">
              <a:buFont typeface="Wingdings 2"/>
              <a:buChar char=""/>
              <a:defRPr/>
            </a:pPr>
            <a:endParaRPr lang="en-US" altLang="zh-TW" sz="1800" dirty="0" smtClean="0"/>
          </a:p>
          <a:p>
            <a:pPr marL="365760" indent="-283464" latinLnBrk="1">
              <a:buFont typeface="Wingdings 2"/>
              <a:buChar char=""/>
              <a:defRPr/>
            </a:pPr>
            <a:endParaRPr lang="zh-TW" altLang="zh-TW" sz="1800" dirty="0"/>
          </a:p>
          <a:p>
            <a:endParaRPr lang="zh-TW" altLang="en-US" dirty="0"/>
          </a:p>
        </p:txBody>
      </p:sp>
      <p:sp>
        <p:nvSpPr>
          <p:cNvPr id="4" name="標題 1"/>
          <p:cNvSpPr>
            <a:spLocks noGrp="1"/>
          </p:cNvSpPr>
          <p:nvPr>
            <p:ph type="title"/>
          </p:nvPr>
        </p:nvSpPr>
        <p:spPr/>
        <p:txBody>
          <a:bodyPr/>
          <a:lstStyle/>
          <a:p>
            <a:pPr eaLnBrk="1" fontAlgn="auto" hangingPunct="1">
              <a:spcAft>
                <a:spcPts val="0"/>
              </a:spcAft>
              <a:defRPr/>
            </a:pPr>
            <a:r>
              <a:rPr lang="zh-TW" altLang="en-US" dirty="0" smtClean="0">
                <a:solidFill>
                  <a:schemeClr val="tx2">
                    <a:satMod val="130000"/>
                  </a:schemeClr>
                </a:solidFill>
                <a:latin typeface="微軟正黑體" pitchFamily="34" charset="-120"/>
              </a:rPr>
              <a:t>學海惜珠</a:t>
            </a:r>
            <a:r>
              <a:rPr lang="zh-TW" altLang="zh-TW" dirty="0" smtClean="0">
                <a:solidFill>
                  <a:schemeClr val="tx2">
                    <a:satMod val="130000"/>
                  </a:schemeClr>
                </a:solidFill>
                <a:latin typeface="微軟正黑體" pitchFamily="34" charset="-120"/>
              </a:rPr>
              <a:t>所需資料</a:t>
            </a:r>
            <a:endParaRPr lang="zh-TW" altLang="en-US" dirty="0" smtClean="0">
              <a:solidFill>
                <a:schemeClr val="tx2">
                  <a:satMod val="130000"/>
                </a:schemeClr>
              </a:solidFill>
              <a:latin typeface="微軟正黑體" pitchFamily="34" charset="-120"/>
            </a:endParaRPr>
          </a:p>
        </p:txBody>
      </p:sp>
    </p:spTree>
    <p:extLst>
      <p:ext uri="{BB962C8B-B14F-4D97-AF65-F5344CB8AC3E}">
        <p14:creationId xmlns:p14="http://schemas.microsoft.com/office/powerpoint/2010/main" val="3410660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清晰度">
  <a:themeElements>
    <a:clrScheme name="清晰度">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古典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清晰度">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1009</TotalTime>
  <Words>1062</Words>
  <Application>Microsoft Office PowerPoint</Application>
  <PresentationFormat>如螢幕大小 (4:3)</PresentationFormat>
  <Paragraphs>92</Paragraphs>
  <Slides>16</Slides>
  <Notes>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清晰度</vt:lpstr>
      <vt:lpstr>教育部補助獎學金</vt:lpstr>
      <vt:lpstr>目的 </vt:lpstr>
      <vt:lpstr>補助類型 </vt:lpstr>
      <vt:lpstr>補助對象</vt:lpstr>
      <vt:lpstr>補助期限及名額</vt:lpstr>
      <vt:lpstr>語言要求</vt:lpstr>
      <vt:lpstr>審核補助辦法</vt:lpstr>
      <vt:lpstr>學海飛颺所需資料</vt:lpstr>
      <vt:lpstr>學海惜珠所需資料</vt:lpstr>
      <vt:lpstr>作業時程、申請程序及應繳交文件</vt:lpstr>
      <vt:lpstr>三、注意事項</vt:lpstr>
      <vt:lpstr>出國前</vt:lpstr>
      <vt:lpstr>留學中</vt:lpstr>
      <vt:lpstr>返國後</vt:lpstr>
      <vt:lpstr>Q&amp;A</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教育部補助獎學金</dc:title>
  <dc:creator>陳惠文</dc:creator>
  <cp:lastModifiedBy>鍾榕芳</cp:lastModifiedBy>
  <cp:revision>52</cp:revision>
  <dcterms:created xsi:type="dcterms:W3CDTF">2015-11-14T06:54:21Z</dcterms:created>
  <dcterms:modified xsi:type="dcterms:W3CDTF">2018-12-12T01:23:16Z</dcterms:modified>
</cp:coreProperties>
</file>