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74" r:id="rId2"/>
    <p:sldMasterId id="2147483905" r:id="rId3"/>
  </p:sldMasterIdLst>
  <p:notesMasterIdLst>
    <p:notesMasterId r:id="rId17"/>
  </p:notesMasterIdLst>
  <p:handoutMasterIdLst>
    <p:handoutMasterId r:id="rId18"/>
  </p:handoutMasterIdLst>
  <p:sldIdLst>
    <p:sldId id="262" r:id="rId4"/>
    <p:sldId id="256" r:id="rId5"/>
    <p:sldId id="257" r:id="rId6"/>
    <p:sldId id="259" r:id="rId7"/>
    <p:sldId id="258" r:id="rId8"/>
    <p:sldId id="260" r:id="rId9"/>
    <p:sldId id="306" r:id="rId10"/>
    <p:sldId id="303" r:id="rId11"/>
    <p:sldId id="304" r:id="rId12"/>
    <p:sldId id="305" r:id="rId13"/>
    <p:sldId id="307" r:id="rId14"/>
    <p:sldId id="300" r:id="rId15"/>
    <p:sldId id="302" r:id="rId16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00" autoAdjust="0"/>
    <p:restoredTop sz="83739" autoAdjust="0"/>
  </p:normalViewPr>
  <p:slideViewPr>
    <p:cSldViewPr>
      <p:cViewPr varScale="1">
        <p:scale>
          <a:sx n="96" d="100"/>
          <a:sy n="96" d="100"/>
        </p:scale>
        <p:origin x="251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19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67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r>
              <a:rPr lang="en-US" altLang="zh-TW" smtClean="0"/>
              <a:t>2016</a:t>
            </a:r>
            <a:r>
              <a:rPr lang="zh-TW" altLang="en-US" smtClean="0"/>
              <a:t>秋季班國際雙聯學位申請說明會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67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47C44429-CACF-4585-9382-71CEA1E62DBB}" type="datetimeFigureOut">
              <a:rPr lang="zh-TW" altLang="en-US" smtClean="0"/>
              <a:t>2018/12/10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309"/>
            <a:ext cx="2946247" cy="4967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826" y="9428309"/>
            <a:ext cx="2946246" cy="4967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83701EC0-75C9-4BA7-9A6C-D16E4D78FE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587723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67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r>
              <a:rPr lang="en-US" altLang="zh-TW" smtClean="0"/>
              <a:t>2016</a:t>
            </a:r>
            <a:r>
              <a:rPr lang="zh-TW" altLang="en-US" smtClean="0"/>
              <a:t>秋季班國際雙聯學位申請說明會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67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BFC67E23-4644-4748-9A17-37353A7281A8}" type="datetimeFigureOut">
              <a:rPr lang="zh-TW" altLang="en-US" smtClean="0"/>
              <a:t>2018/12/10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288" y="4714953"/>
            <a:ext cx="5439101" cy="4467387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309"/>
            <a:ext cx="2946247" cy="4967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826" y="9428309"/>
            <a:ext cx="2946246" cy="4967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29076210-F2E2-43FB-A03A-2E3504F709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027807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zh-TW" smtClean="0"/>
              <a:t>2016</a:t>
            </a:r>
            <a:r>
              <a:rPr lang="zh-TW" altLang="en-US" smtClean="0"/>
              <a:t>秋季班國際雙聯學位申請說明會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076210-F2E2-43FB-A03A-2E3504F7092E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8634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AD395-D73D-4012-809B-C1CB7BD7189C}" type="datetimeFigureOut">
              <a:rPr lang="zh-TW" altLang="en-US"/>
              <a:pPr>
                <a:defRPr/>
              </a:pPr>
              <a:t>2018/12/10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CA54A-E3E8-4CA4-AD6D-553397EBDC2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F0D28-F430-45B4-8ED0-18D5BA27AD40}" type="datetimeFigureOut">
              <a:rPr lang="zh-TW" altLang="en-US"/>
              <a:pPr>
                <a:defRPr/>
              </a:pPr>
              <a:t>2018/12/10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601D1-5BFD-4D30-82A0-A7B9C094FDA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CCD5D-5D19-43B8-BF03-E7B3962B9DC8}" type="datetimeFigureOut">
              <a:rPr lang="zh-TW" altLang="en-US"/>
              <a:pPr>
                <a:defRPr/>
              </a:pPr>
              <a:t>2018/12/10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C5199-EFAB-4E19-A8BF-A9C897D2541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37306-646F-420D-9074-2AB4B66B3B82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06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7EC35-3B89-42AB-991E-B61DCE0398D9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65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E2299C-C309-4E5B-8D8B-0AF4B1FAF18D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35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1AF0B-BE06-4EAA-BF13-278A9ED32CEF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415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3EDB0-FA28-4FDD-9758-9280F05AB24E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589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9BC93-B790-4137-B8A2-52542AD40DFD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76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2D018-C2A3-4D64-8320-D932E858831F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303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138FFC-B36A-4759-8488-BBA1603F4DC1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19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360B1-A2B3-4095-AEFF-2CA7DCC88160}" type="datetimeFigureOut">
              <a:rPr lang="zh-TW" altLang="en-US"/>
              <a:pPr>
                <a:defRPr/>
              </a:pPr>
              <a:t>2018/12/10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02E23-BC11-4AAE-8A1D-B4FC1585B58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FEA3B-0623-4E9E-A119-B1946FF65A06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12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E5386-0A54-47F2-AB6B-DCAD72E9EB15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97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8A75-3446-4142-B311-740B4EB9AAAF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37306-646F-420D-9074-2AB4B66B3B82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99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061EE-A20A-46A6-B523-8AF8331CE8CF}" type="datetimeFigureOut">
              <a:rPr lang="zh-TW" altLang="en-US" smtClean="0"/>
              <a:pPr>
                <a:defRPr/>
              </a:pPr>
              <a:t>2018/12/10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DF382-65B2-4FB7-B670-B650166ABFC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4266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E2299C-C309-4E5B-8D8B-0AF4B1FAF18D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76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061EE-A20A-46A6-B523-8AF8331CE8CF}" type="datetimeFigureOut">
              <a:rPr lang="zh-TW" altLang="en-US" smtClean="0"/>
              <a:pPr>
                <a:defRPr/>
              </a:pPr>
              <a:t>2018/12/10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DF382-65B2-4FB7-B670-B650166ABFC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2360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061EE-A20A-46A6-B523-8AF8331CE8CF}" type="datetimeFigureOut">
              <a:rPr lang="zh-TW" altLang="en-US" smtClean="0"/>
              <a:pPr>
                <a:defRPr/>
              </a:pPr>
              <a:t>2018/12/10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DF382-65B2-4FB7-B670-B650166ABFC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9096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9BC93-B790-4137-B8A2-52542AD40DFD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56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2D018-C2A3-4D64-8320-D932E858831F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3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FD76C-A33A-407D-83EF-E833D5658754}" type="datetimeFigureOut">
              <a:rPr lang="zh-TW" altLang="en-US"/>
              <a:pPr>
                <a:defRPr/>
              </a:pPr>
              <a:t>2018/12/10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9816D-23C8-442D-B1DC-FAF53E1436D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061EE-A20A-46A6-B523-8AF8331CE8CF}" type="datetimeFigureOut">
              <a:rPr lang="zh-TW" altLang="en-US" smtClean="0"/>
              <a:pPr>
                <a:defRPr/>
              </a:pPr>
              <a:t>2018/12/10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DF382-65B2-4FB7-B670-B650166ABFC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211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FEA3B-0623-4E9E-A119-B1946FF65A06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03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061EE-A20A-46A6-B523-8AF8331CE8CF}" type="datetimeFigureOut">
              <a:rPr lang="zh-TW" altLang="en-US" smtClean="0"/>
              <a:pPr>
                <a:defRPr/>
              </a:pPr>
              <a:t>2018/12/10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DF382-65B2-4FB7-B670-B650166ABFC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7331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061EE-A20A-46A6-B523-8AF8331CE8CF}" type="datetimeFigureOut">
              <a:rPr lang="zh-TW" altLang="en-US" smtClean="0"/>
              <a:pPr>
                <a:defRPr/>
              </a:pPr>
              <a:t>2018/12/10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DF382-65B2-4FB7-B670-B650166ABFC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11079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061EE-A20A-46A6-B523-8AF8331CE8CF}" type="datetimeFigureOut">
              <a:rPr lang="zh-TW" altLang="en-US" smtClean="0"/>
              <a:pPr>
                <a:defRPr/>
              </a:pPr>
              <a:t>2018/12/10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DF382-65B2-4FB7-B670-B650166ABFC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70880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061EE-A20A-46A6-B523-8AF8331CE8CF}" type="datetimeFigureOut">
              <a:rPr lang="zh-TW" altLang="en-US" smtClean="0"/>
              <a:pPr>
                <a:defRPr/>
              </a:pPr>
              <a:t>2018/12/10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DF382-65B2-4FB7-B670-B650166ABFC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5266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061EE-A20A-46A6-B523-8AF8331CE8CF}" type="datetimeFigureOut">
              <a:rPr lang="zh-TW" altLang="en-US" smtClean="0"/>
              <a:pPr>
                <a:defRPr/>
              </a:pPr>
              <a:t>2018/12/10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DF382-65B2-4FB7-B670-B650166ABFC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7326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061EE-A20A-46A6-B523-8AF8331CE8CF}" type="datetimeFigureOut">
              <a:rPr lang="zh-TW" altLang="en-US" smtClean="0"/>
              <a:pPr>
                <a:defRPr/>
              </a:pPr>
              <a:t>2018/12/10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DF382-65B2-4FB7-B670-B650166ABFC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8028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061EE-A20A-46A6-B523-8AF8331CE8CF}" type="datetimeFigureOut">
              <a:rPr lang="zh-TW" altLang="en-US" smtClean="0"/>
              <a:pPr>
                <a:defRPr/>
              </a:pPr>
              <a:t>2018/12/10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DF382-65B2-4FB7-B670-B650166ABFC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2575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061EE-A20A-46A6-B523-8AF8331CE8CF}" type="datetimeFigureOut">
              <a:rPr lang="zh-TW" altLang="en-US" smtClean="0"/>
              <a:pPr>
                <a:defRPr/>
              </a:pPr>
              <a:t>2018/12/10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DF382-65B2-4FB7-B670-B650166ABFC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566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EB168-1AA2-4BDA-8628-FC39CFDEBE6F}" type="datetimeFigureOut">
              <a:rPr lang="zh-TW" altLang="en-US"/>
              <a:pPr>
                <a:defRPr/>
              </a:pPr>
              <a:t>2018/12/10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ACCDB-F221-4846-80DC-E5AE4BA4368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7EC35-3B89-42AB-991E-B61DCE0398D9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34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7D17B-90F5-4230-B80A-FD7667BD0343}" type="datetimeFigureOut">
              <a:rPr lang="zh-TW" altLang="en-US"/>
              <a:pPr>
                <a:defRPr/>
              </a:pPr>
              <a:t>2018/12/10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51FCE-66C2-4EDB-B360-DAAC224067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CA74F-9A75-4B3C-8848-554A29B4DFAB}" type="datetimeFigureOut">
              <a:rPr lang="zh-TW" altLang="en-US"/>
              <a:pPr>
                <a:defRPr/>
              </a:pPr>
              <a:t>2018/12/10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5C1FD-31F7-4AD8-852D-CDE112635E8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946D1-E476-4B55-996A-20E249169F89}" type="datetimeFigureOut">
              <a:rPr lang="zh-TW" altLang="en-US"/>
              <a:pPr>
                <a:defRPr/>
              </a:pPr>
              <a:t>2018/12/10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BCA1B-C677-470F-9D7D-89465D7F525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8" y="27305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9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00ED-662A-4830-89BE-DD605B352DAE}" type="datetimeFigureOut">
              <a:rPr lang="zh-TW" altLang="en-US"/>
              <a:pPr>
                <a:defRPr/>
              </a:pPr>
              <a:t>2018/12/10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CC9C8-54F9-47C6-A1F1-6FA9EC9A518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61BDE-AC39-4CA7-B87C-94ADB1D16FB2}" type="datetimeFigureOut">
              <a:rPr lang="zh-TW" altLang="en-US"/>
              <a:pPr>
                <a:defRPr/>
              </a:pPr>
              <a:t>2018/12/10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5BDFC-8766-4412-949C-339DCE86661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1.wmf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C6061EE-A20A-46A6-B523-8AF8331CE8CF}" type="datetimeFigureOut">
              <a:rPr lang="zh-TW" altLang="en-US"/>
              <a:pPr>
                <a:defRPr/>
              </a:pPr>
              <a:t>2018/12/10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86DF382-65B2-4FB7-B670-B650166ABFC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BC6061EE-A20A-46A6-B523-8AF8331CE8CF}" type="datetimeFigureOut">
              <a:rPr lang="zh-TW" altLang="en-US" smtClean="0"/>
              <a:pPr>
                <a:defRPr/>
              </a:pPr>
              <a:t>2018/12/10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6DF382-65B2-4FB7-B670-B650166ABFC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7" name="Picture 10" descr="世界地圖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" y="61913"/>
            <a:ext cx="18716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藍色校徽小圓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"/>
            <a:ext cx="104298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30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C6061EE-A20A-46A6-B523-8AF8331CE8CF}" type="datetimeFigureOut">
              <a:rPr lang="zh-TW" altLang="en-US" smtClean="0"/>
              <a:pPr>
                <a:defRPr/>
              </a:pPr>
              <a:t>2018/12/10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86DF382-65B2-4FB7-B670-B650166ABFC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8" name="Picture 10" descr="世界地圖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" y="61913"/>
            <a:ext cx="18716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藍色校徽小圓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"/>
            <a:ext cx="104298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53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  <p:sldLayoutId id="2147483923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tu.edu/gradschool/admissions/apply/" TargetMode="Externa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地球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269877"/>
            <a:ext cx="6088063" cy="658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1035" y="1116013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abroad in CYCU</a:t>
            </a:r>
          </a:p>
        </p:txBody>
      </p:sp>
      <p:sp>
        <p:nvSpPr>
          <p:cNvPr id="2052" name="Line 10"/>
          <p:cNvSpPr>
            <a:spLocks noChangeShapeType="1"/>
          </p:cNvSpPr>
          <p:nvPr/>
        </p:nvSpPr>
        <p:spPr bwMode="auto">
          <a:xfrm flipV="1">
            <a:off x="1508127" y="1533525"/>
            <a:ext cx="1588" cy="725488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47135" name="Rectangle 31"/>
          <p:cNvSpPr>
            <a:spLocks noChangeArrowheads="1"/>
          </p:cNvSpPr>
          <p:nvPr/>
        </p:nvSpPr>
        <p:spPr bwMode="auto">
          <a:xfrm>
            <a:off x="5998733" y="2797173"/>
            <a:ext cx="3118696" cy="111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defRPr/>
            </a:pPr>
            <a:r>
              <a:rPr lang="zh-TW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帶中原到世界</a:t>
            </a:r>
            <a:br>
              <a:rPr lang="zh-TW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領世界到中原</a:t>
            </a:r>
          </a:p>
        </p:txBody>
      </p:sp>
    </p:spTree>
    <p:extLst>
      <p:ext uri="{BB962C8B-B14F-4D97-AF65-F5344CB8AC3E}">
        <p14:creationId xmlns:p14="http://schemas.microsoft.com/office/powerpoint/2010/main" val="113656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申請頁面</a:t>
            </a:r>
            <a:r>
              <a:rPr lang="en-US" altLang="zh-TW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zh-TW" altLang="en-US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80" y="1412776"/>
            <a:ext cx="835292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7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04-1學期\2016秋季班雙聯學位申請說明會\photo\1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82664"/>
            <a:ext cx="3672407" cy="244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104-1學期\2016秋季班雙聯學位申請說明會\photo\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382"/>
            <a:ext cx="3805800" cy="253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104-1學期\2016秋季班雙聯學位申請說明會\photo\DSC_0259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32" y="3970154"/>
            <a:ext cx="3798219" cy="253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104-1學期\2016秋季班雙聯學位申請說明會\photo\681625B60F16E4F0B2FAB5CAF02C050A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062" y="3970154"/>
            <a:ext cx="3927692" cy="262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624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836712"/>
            <a:ext cx="7157700" cy="633412"/>
          </a:xfrm>
        </p:spPr>
        <p:txBody>
          <a:bodyPr>
            <a:normAutofit/>
          </a:bodyPr>
          <a:lstStyle/>
          <a:p>
            <a:pPr algn="l" eaLnBrk="1" hangingPunct="1"/>
            <a:r>
              <a:rPr lang="zh-TW" altLang="en-US" dirty="0" smtClean="0">
                <a:solidFill>
                  <a:srgbClr val="FFC000"/>
                </a:solidFill>
                <a:ea typeface="標楷體" pitchFamily="65" charset="-120"/>
              </a:rPr>
              <a:t>  相關補助</a:t>
            </a:r>
            <a:endParaRPr lang="zh-TW" altLang="en-US" sz="1800" dirty="0" smtClean="0">
              <a:solidFill>
                <a:srgbClr val="FFC000"/>
              </a:solidFill>
              <a:ea typeface="標楷體" pitchFamily="65" charset="-120"/>
            </a:endParaRPr>
          </a:p>
        </p:txBody>
      </p:sp>
      <p:sp>
        <p:nvSpPr>
          <p:cNvPr id="20483" name="Rectangle 4"/>
          <p:cNvSpPr>
            <a:spLocks noGrp="1" noChangeArrowheads="1"/>
          </p:cNvSpPr>
          <p:nvPr>
            <p:ph idx="1"/>
          </p:nvPr>
        </p:nvSpPr>
        <p:spPr>
          <a:xfrm>
            <a:off x="363537" y="1407916"/>
            <a:ext cx="8416925" cy="387032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zh-TW" altLang="en-US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教育部學海系列獎學金</a:t>
            </a:r>
            <a:endParaRPr lang="en-US" altLang="zh-TW" dirty="0" smtClean="0">
              <a:solidFill>
                <a:srgbClr val="FF0066"/>
              </a:solidFill>
              <a:latin typeface="Antique Olive Roman" pitchFamily="34" charset="0"/>
              <a:ea typeface="標楷體" pitchFamily="65" charset="-120"/>
            </a:endParaRPr>
          </a:p>
          <a:p>
            <a:pPr marL="0" indent="0" algn="ctr" eaLnBrk="1" hangingPunct="1">
              <a:buNone/>
            </a:pPr>
            <a:r>
              <a:rPr lang="zh-TW" altLang="en-US" sz="1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   依</a:t>
            </a:r>
            <a:r>
              <a:rPr lang="en-US" altLang="zh-TW" sz="1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『</a:t>
            </a:r>
            <a:r>
              <a:rPr lang="zh-TW" altLang="en-US" sz="1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教育部鼓勵國內大專校院選送學生出國研修或國外專業實習補助</a:t>
            </a:r>
            <a:r>
              <a:rPr lang="en-US" altLang="zh-TW" sz="1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』</a:t>
            </a:r>
            <a:r>
              <a:rPr lang="zh-TW" altLang="en-US" sz="1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要點辦理</a:t>
            </a:r>
            <a:r>
              <a:rPr lang="en-US" altLang="zh-TW" sz="2800" b="1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(TOEFL:61</a:t>
            </a:r>
            <a:r>
              <a:rPr lang="zh-TW" altLang="en-US" sz="2800" b="1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大學部，</a:t>
            </a:r>
            <a:r>
              <a:rPr lang="en-US" altLang="zh-TW" sz="2800" b="1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80</a:t>
            </a:r>
            <a:r>
              <a:rPr lang="zh-TW" altLang="en-US" sz="2800" b="1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研究所</a:t>
            </a:r>
            <a:r>
              <a:rPr lang="en-US" altLang="zh-TW" sz="2800" b="1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zh-TW" altLang="en-US" dirty="0" smtClean="0">
                <a:latin typeface="Antique Olive Roman" pitchFamily="34" charset="0"/>
                <a:ea typeface="標楷體" pitchFamily="65" charset="-120"/>
              </a:rPr>
              <a:t>學海惜珠─清寒優秀學生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zh-TW" altLang="en-US" dirty="0" smtClean="0">
                <a:latin typeface="Antique Olive Roman" pitchFamily="34" charset="0"/>
                <a:ea typeface="標楷體" pitchFamily="65" charset="-120"/>
              </a:rPr>
              <a:t>學海飛颺─在校成績優秀學生</a:t>
            </a:r>
          </a:p>
          <a:p>
            <a:pPr eaLnBrk="1" hangingPunct="1">
              <a:buFont typeface="Wingdings" pitchFamily="2" charset="2"/>
              <a:buNone/>
            </a:pPr>
            <a:endParaRPr lang="zh-TW" altLang="en-US" sz="400" dirty="0" smtClean="0">
              <a:solidFill>
                <a:srgbClr val="FF0066"/>
              </a:solidFill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dirty="0" smtClean="0">
                <a:solidFill>
                  <a:srgbClr val="FF0066"/>
                </a:solidFill>
                <a:ea typeface="標楷體" pitchFamily="65" charset="-120"/>
              </a:rPr>
              <a:t>國際處</a:t>
            </a:r>
            <a:r>
              <a:rPr lang="zh-TW" altLang="en-US" sz="2400" dirty="0">
                <a:solidFill>
                  <a:srgbClr val="FF0066"/>
                </a:solidFill>
                <a:ea typeface="標楷體" pitchFamily="65" charset="-120"/>
              </a:rPr>
              <a:t>將</a:t>
            </a:r>
            <a:r>
              <a:rPr lang="zh-TW" altLang="en-US" sz="2400" dirty="0" smtClean="0">
                <a:solidFill>
                  <a:srgbClr val="FF0066"/>
                </a:solidFill>
                <a:ea typeface="標楷體" pitchFamily="65" charset="-120"/>
              </a:rPr>
              <a:t>會舉辦學海系列獎學金說明會，請注意學校公告</a:t>
            </a:r>
            <a:endParaRPr lang="en-US" altLang="zh-TW" sz="2400" dirty="0" smtClean="0">
              <a:solidFill>
                <a:srgbClr val="FF0066"/>
              </a:solidFill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dirty="0" smtClean="0">
                <a:solidFill>
                  <a:srgbClr val="FF0066"/>
                </a:solidFill>
                <a:ea typeface="標楷體" pitchFamily="65" charset="-120"/>
              </a:rPr>
              <a:t>申請洽詢單位：國際暨兩岸教育處鍾榕芳小姐  分機：</a:t>
            </a:r>
            <a:r>
              <a:rPr lang="en-US" altLang="zh-TW" sz="2400" dirty="0" smtClean="0">
                <a:solidFill>
                  <a:srgbClr val="FF0066"/>
                </a:solidFill>
                <a:ea typeface="標楷體" pitchFamily="65" charset="-120"/>
              </a:rPr>
              <a:t>1708</a:t>
            </a:r>
            <a:endParaRPr lang="zh-TW" altLang="en-US" sz="2400" dirty="0" smtClean="0">
              <a:solidFill>
                <a:srgbClr val="FF0066"/>
              </a:solidFill>
              <a:ea typeface="標楷體" pitchFamily="65" charset="-120"/>
            </a:endParaRPr>
          </a:p>
        </p:txBody>
      </p:sp>
      <p:pic>
        <p:nvPicPr>
          <p:cNvPr id="20484" name="Picture 3" descr="sp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9351"/>
            <a:ext cx="91440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53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4840288" y="1989138"/>
            <a:ext cx="43942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buFontTx/>
              <a:buChar char="-"/>
              <a:defRPr/>
            </a:pPr>
            <a:r>
              <a:rPr lang="en-US" altLang="zh-TW" sz="24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MTU / WSU</a:t>
            </a:r>
            <a:r>
              <a:rPr lang="zh-TW" altLang="en-US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洽辦窗口：</a:t>
            </a:r>
            <a:br>
              <a:rPr lang="zh-TW" altLang="en-US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 工學院郭家茹小姐</a:t>
            </a:r>
            <a:br>
              <a:rPr lang="zh-TW" altLang="en-US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 分機</a:t>
            </a:r>
            <a:r>
              <a:rPr lang="en-US" altLang="zh-TW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4002</a:t>
            </a:r>
            <a:br>
              <a:rPr lang="en-US" altLang="zh-TW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- UWM</a:t>
            </a:r>
            <a:r>
              <a:rPr lang="zh-TW" altLang="en-US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洽辦窗口：</a:t>
            </a:r>
            <a:br>
              <a:rPr lang="zh-TW" altLang="en-US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 電資學院邱靜茹小姐</a:t>
            </a:r>
            <a:br>
              <a:rPr lang="zh-TW" altLang="en-US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 分機</a:t>
            </a:r>
            <a:r>
              <a:rPr lang="en-US" altLang="zh-TW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4052</a:t>
            </a:r>
            <a:br>
              <a:rPr lang="en-US" altLang="zh-TW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- </a:t>
            </a:r>
            <a:r>
              <a:rPr lang="zh-TW" altLang="en-US" sz="24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其他雙聯或交換</a:t>
            </a:r>
            <a:r>
              <a:rPr lang="zh-TW" altLang="en-US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洽辦窗口：</a:t>
            </a:r>
            <a:br>
              <a:rPr lang="zh-TW" altLang="en-US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 國際暨兩岸教育</a:t>
            </a:r>
            <a:r>
              <a:rPr lang="zh-TW" altLang="en-US" sz="24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處鍾榕芳小姐</a:t>
            </a:r>
            <a:r>
              <a:rPr lang="zh-TW" altLang="en-US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 分機</a:t>
            </a:r>
            <a:r>
              <a:rPr lang="en-US" altLang="zh-TW" sz="24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1708</a:t>
            </a:r>
            <a:endParaRPr lang="en-US" altLang="zh-TW" sz="2400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9699" name="Picture 15" descr="154848_145843072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0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57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34"/>
          <p:cNvSpPr>
            <a:spLocks noChangeArrowheads="1"/>
          </p:cNvSpPr>
          <p:nvPr/>
        </p:nvSpPr>
        <p:spPr bwMode="auto">
          <a:xfrm>
            <a:off x="1781175" y="1133477"/>
            <a:ext cx="6796088" cy="529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30000"/>
              </a:spcBef>
            </a:pPr>
            <a:endParaRPr lang="zh-TW" altLang="zh-TW" sz="2400">
              <a:solidFill>
                <a:srgbClr val="000000"/>
              </a:solidFill>
              <a:ea typeface="標楷體" pitchFamily="65" charset="-120"/>
            </a:endParaRPr>
          </a:p>
        </p:txBody>
      </p:sp>
      <p:sp>
        <p:nvSpPr>
          <p:cNvPr id="6150" name="Rectangle 35"/>
          <p:cNvSpPr>
            <a:spLocks noGrp="1" noChangeArrowheads="1"/>
          </p:cNvSpPr>
          <p:nvPr>
            <p:ph type="title"/>
          </p:nvPr>
        </p:nvSpPr>
        <p:spPr>
          <a:xfrm>
            <a:off x="899592" y="799967"/>
            <a:ext cx="6994525" cy="738736"/>
          </a:xfrm>
        </p:spPr>
        <p:txBody>
          <a:bodyPr/>
          <a:lstStyle/>
          <a:p>
            <a:pPr algn="l" eaLnBrk="1" hangingPunct="1"/>
            <a:r>
              <a:rPr lang="en-US" altLang="zh-TW" b="1" dirty="0" smtClean="0">
                <a:solidFill>
                  <a:srgbClr val="002060"/>
                </a:solidFill>
              </a:rPr>
              <a:t>What</a:t>
            </a:r>
            <a:r>
              <a:rPr lang="en-US" altLang="zh-TW" b="1" dirty="0">
                <a:solidFill>
                  <a:srgbClr val="002060"/>
                </a:solidFill>
                <a:ea typeface="標楷體" pitchFamily="65" charset="-120"/>
              </a:rPr>
              <a:t> </a:t>
            </a:r>
            <a:r>
              <a:rPr lang="en-US" altLang="zh-TW" b="1" dirty="0" smtClean="0">
                <a:solidFill>
                  <a:srgbClr val="002060"/>
                </a:solidFill>
                <a:ea typeface="標楷體" pitchFamily="65" charset="-120"/>
              </a:rPr>
              <a:t> 4+1?</a:t>
            </a:r>
          </a:p>
        </p:txBody>
      </p:sp>
      <p:sp>
        <p:nvSpPr>
          <p:cNvPr id="6151" name="Rectangle 36"/>
          <p:cNvSpPr>
            <a:spLocks noGrp="1" noChangeArrowheads="1"/>
          </p:cNvSpPr>
          <p:nvPr>
            <p:ph idx="1"/>
          </p:nvPr>
        </p:nvSpPr>
        <p:spPr>
          <a:xfrm>
            <a:off x="1115616" y="1556792"/>
            <a:ext cx="7156451" cy="4095750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altLang="zh-TW" dirty="0" smtClean="0">
                <a:latin typeface="Antique Olive Roman" pitchFamily="34" charset="0"/>
                <a:ea typeface="標楷體" pitchFamily="65" charset="-120"/>
              </a:rPr>
              <a:t>MTU</a:t>
            </a:r>
            <a:r>
              <a:rPr lang="zh-TW" altLang="en-US" dirty="0" smtClean="0">
                <a:latin typeface="Antique Olive Roman" pitchFamily="34" charset="0"/>
                <a:ea typeface="標楷體" pitchFamily="65" charset="-120"/>
              </a:rPr>
              <a:t>：美國密西根科技大學</a:t>
            </a:r>
            <a:br>
              <a:rPr lang="zh-TW" altLang="en-US" dirty="0" smtClean="0">
                <a:latin typeface="Antique Olive Roman" pitchFamily="34" charset="0"/>
                <a:ea typeface="標楷體" pitchFamily="65" charset="-120"/>
              </a:rPr>
            </a:br>
            <a:r>
              <a:rPr lang="en-US" altLang="zh-TW" dirty="0" smtClean="0">
                <a:latin typeface="Antique Olive Roman" pitchFamily="34" charset="0"/>
                <a:ea typeface="標楷體" pitchFamily="65" charset="-120"/>
              </a:rPr>
              <a:t>Michigan Technological Univ.</a:t>
            </a:r>
          </a:p>
          <a:p>
            <a:pPr eaLnBrk="1" hangingPunct="1">
              <a:spcBef>
                <a:spcPct val="30000"/>
              </a:spcBef>
            </a:pPr>
            <a:r>
              <a:rPr lang="zh-TW" altLang="en-US" dirty="0" smtClean="0">
                <a:latin typeface="Antique Olive Roman" pitchFamily="34" charset="0"/>
                <a:ea typeface="標楷體" pitchFamily="65" charset="-120"/>
              </a:rPr>
              <a:t>到底什麼是</a:t>
            </a:r>
            <a:r>
              <a:rPr lang="en-US" altLang="zh-TW" dirty="0" smtClean="0">
                <a:latin typeface="Antique Olive Roman" pitchFamily="34" charset="0"/>
                <a:ea typeface="標楷體" pitchFamily="65" charset="-120"/>
              </a:rPr>
              <a:t>4+1</a:t>
            </a:r>
            <a:r>
              <a:rPr lang="zh-TW" altLang="en-US" dirty="0" smtClean="0">
                <a:latin typeface="Antique Olive Roman" pitchFamily="34" charset="0"/>
                <a:ea typeface="標楷體" pitchFamily="65" charset="-120"/>
              </a:rPr>
              <a:t>計畫？</a:t>
            </a:r>
            <a:br>
              <a:rPr lang="zh-TW" altLang="en-US" dirty="0" smtClean="0">
                <a:latin typeface="Antique Olive Roman" pitchFamily="34" charset="0"/>
                <a:ea typeface="標楷體" pitchFamily="65" charset="-120"/>
              </a:rPr>
            </a:br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>就是在</a:t>
            </a:r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中原讀</a:t>
            </a:r>
            <a:r>
              <a:rPr lang="en-US" altLang="zh-TW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4</a:t>
            </a:r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年</a:t>
            </a:r>
            <a:r>
              <a:rPr lang="en-US" altLang="zh-TW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+</a:t>
            </a:r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>在</a:t>
            </a:r>
            <a:r>
              <a:rPr lang="en-US" altLang="zh-TW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MTU</a:t>
            </a:r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讀</a:t>
            </a:r>
            <a:r>
              <a:rPr lang="en-US" altLang="zh-TW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1</a:t>
            </a:r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年</a:t>
            </a:r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/>
            </a:r>
            <a:b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</a:br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>達到兩校學位規定，</a:t>
            </a:r>
            <a:b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</a:br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就可以同時拿到中原的學士學位</a:t>
            </a:r>
            <a:r>
              <a:rPr lang="en-US" altLang="zh-TW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+</a:t>
            </a:r>
            <a:br>
              <a:rPr lang="en-US" altLang="zh-TW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</a:br>
            <a:r>
              <a:rPr lang="en-US" altLang="zh-TW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MTU</a:t>
            </a:r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的碩士學位</a:t>
            </a:r>
            <a:endParaRPr lang="en-US" altLang="zh-TW" sz="3600" dirty="0" smtClean="0">
              <a:latin typeface="Antique Olive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755576" y="908720"/>
            <a:ext cx="8229600" cy="792088"/>
          </a:xfrm>
        </p:spPr>
        <p:txBody>
          <a:bodyPr/>
          <a:lstStyle/>
          <a:p>
            <a:pPr algn="l" eaLnBrk="1" hangingPunct="1"/>
            <a:r>
              <a:rPr lang="en-US" altLang="zh-TW" dirty="0" smtClean="0">
                <a:solidFill>
                  <a:srgbClr val="002060"/>
                </a:solidFill>
              </a:rPr>
              <a:t>What’s  </a:t>
            </a:r>
            <a:r>
              <a:rPr lang="en-US" altLang="zh-TW" dirty="0" smtClean="0">
                <a:solidFill>
                  <a:srgbClr val="002060"/>
                </a:solidFill>
                <a:ea typeface="標楷體" pitchFamily="65" charset="-120"/>
              </a:rPr>
              <a:t>4+1?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idx="1"/>
          </p:nvPr>
        </p:nvSpPr>
        <p:spPr>
          <a:xfrm>
            <a:off x="899592" y="1556792"/>
            <a:ext cx="7200900" cy="49768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免考</a:t>
            </a:r>
            <a:r>
              <a:rPr lang="en-US" altLang="zh-TW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GRE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zh-TW" sz="2800" dirty="0" smtClean="0">
                <a:solidFill>
                  <a:srgbClr val="006600"/>
                </a:solidFill>
                <a:latin typeface="Antique Olive Roman" pitchFamily="34" charset="0"/>
                <a:ea typeface="標楷體" pitchFamily="65" charset="-120"/>
              </a:rPr>
              <a:t>TOEFL (</a:t>
            </a:r>
            <a:r>
              <a:rPr lang="zh-TW" altLang="en-US" sz="2800" dirty="0" smtClean="0">
                <a:solidFill>
                  <a:srgbClr val="006600"/>
                </a:solidFill>
                <a:latin typeface="Antique Olive Roman" pitchFamily="34" charset="0"/>
                <a:ea typeface="標楷體" pitchFamily="65" charset="-120"/>
              </a:rPr>
              <a:t>＊</a:t>
            </a:r>
            <a:r>
              <a:rPr lang="en-US" altLang="zh-TW" sz="2800" dirty="0" smtClean="0">
                <a:solidFill>
                  <a:srgbClr val="006600"/>
                </a:solidFill>
                <a:latin typeface="Antique Olive Roman" pitchFamily="34" charset="0"/>
                <a:ea typeface="標楷體" pitchFamily="65" charset="-120"/>
              </a:rPr>
              <a:t>71</a:t>
            </a:r>
            <a:r>
              <a:rPr lang="zh-TW" altLang="en-US" sz="2800" dirty="0" smtClean="0">
                <a:solidFill>
                  <a:srgbClr val="006600"/>
                </a:solidFill>
                <a:latin typeface="Antique Olive Roman" pitchFamily="34" charset="0"/>
                <a:ea typeface="標楷體" pitchFamily="65" charset="-120"/>
              </a:rPr>
              <a:t>分</a:t>
            </a:r>
            <a:r>
              <a:rPr lang="en-US" altLang="zh-TW" sz="2800" dirty="0" smtClean="0">
                <a:solidFill>
                  <a:srgbClr val="006600"/>
                </a:solidFill>
                <a:latin typeface="Antique Olive Roman" pitchFamily="34" charset="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>必須上</a:t>
            </a:r>
            <a:r>
              <a:rPr lang="en-US" altLang="zh-TW" sz="2800" dirty="0" smtClean="0">
                <a:latin typeface="Antique Olive Roman" pitchFamily="34" charset="0"/>
                <a:ea typeface="標楷體" pitchFamily="65" charset="-120"/>
              </a:rPr>
              <a:t>MTU</a:t>
            </a:r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>暑期語言課程</a:t>
            </a:r>
            <a:r>
              <a:rPr lang="en-US" altLang="zh-TW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(SMILE)</a:t>
            </a:r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學費</a:t>
            </a:r>
            <a:r>
              <a:rPr lang="en-US" altLang="zh-TW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5,000</a:t>
            </a:r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美金</a:t>
            </a:r>
            <a:endParaRPr lang="en-US" altLang="zh-TW" sz="2800" dirty="0" smtClean="0">
              <a:solidFill>
                <a:srgbClr val="FF0066"/>
              </a:solidFill>
              <a:latin typeface="Antique Olive Roman" pitchFamily="34" charset="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zh-TW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TOEFL(79</a:t>
            </a:r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分</a:t>
            </a:r>
            <a:r>
              <a:rPr lang="en-US" altLang="zh-TW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)</a:t>
            </a:r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免上暑期語言課程。</a:t>
            </a:r>
            <a:endParaRPr lang="en-US" altLang="zh-TW" sz="2800" dirty="0" smtClean="0">
              <a:solidFill>
                <a:srgbClr val="FF0066"/>
              </a:solidFill>
              <a:latin typeface="Antique Olive Roman" pitchFamily="34" charset="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>繳交中原學生平安保險費，</a:t>
            </a:r>
            <a:r>
              <a:rPr lang="en-US" altLang="zh-TW" sz="2800" dirty="0" smtClean="0">
                <a:latin typeface="Antique Olive Roman" pitchFamily="34" charset="0"/>
                <a:ea typeface="標楷體" pitchFamily="65" charset="-120"/>
              </a:rPr>
              <a:t>MTU</a:t>
            </a:r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>學雜費</a:t>
            </a:r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/>
            </a:r>
            <a:b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</a:br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含生活費約</a:t>
            </a:r>
            <a:r>
              <a:rPr lang="en-US" altLang="zh-TW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NT 80-100</a:t>
            </a:r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萬</a:t>
            </a:r>
            <a:r>
              <a:rPr lang="en-US" altLang="zh-TW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/</a:t>
            </a:r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年。</a:t>
            </a:r>
            <a:endParaRPr lang="zh-TW" altLang="en-US" sz="2800" dirty="0" smtClean="0">
              <a:latin typeface="Antique Olive Roman" pitchFamily="34" charset="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指定科目達</a:t>
            </a:r>
            <a:r>
              <a:rPr lang="en-US" altLang="zh-TW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70</a:t>
            </a:r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分</a:t>
            </a:r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/>
            </a:r>
            <a:b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</a:br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>工、電資學院的學生就有申請資格！</a:t>
            </a:r>
          </a:p>
        </p:txBody>
      </p:sp>
    </p:spTree>
    <p:extLst>
      <p:ext uri="{BB962C8B-B14F-4D97-AF65-F5344CB8AC3E}">
        <p14:creationId xmlns:p14="http://schemas.microsoft.com/office/powerpoint/2010/main" val="411372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199" y="795339"/>
            <a:ext cx="8229600" cy="700087"/>
          </a:xfrm>
        </p:spPr>
        <p:txBody>
          <a:bodyPr>
            <a:normAutofit/>
          </a:bodyPr>
          <a:lstStyle/>
          <a:p>
            <a:pPr algn="l" eaLnBrk="1" hangingPunct="1"/>
            <a:r>
              <a:rPr lang="zh-TW" altLang="en-US" sz="4000" dirty="0" smtClean="0">
                <a:solidFill>
                  <a:srgbClr val="002060"/>
                </a:solidFill>
                <a:latin typeface="Antique Olive Roman" pitchFamily="34" charset="0"/>
                <a:ea typeface="標楷體" pitchFamily="65" charset="-120"/>
              </a:rPr>
              <a:t>工學院及電資院 各系科目要求 </a:t>
            </a:r>
            <a:r>
              <a:rPr lang="en-US" altLang="zh-TW" sz="2000" dirty="0" smtClean="0">
                <a:solidFill>
                  <a:srgbClr val="002060"/>
                </a:solidFill>
                <a:latin typeface="Antique Olive Roman" pitchFamily="34" charset="0"/>
                <a:ea typeface="標楷體" pitchFamily="65" charset="-120"/>
              </a:rPr>
              <a:t>2/2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170656" y="1539875"/>
            <a:ext cx="8802687" cy="36893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30000"/>
              </a:spcBef>
              <a:defRPr/>
            </a:pPr>
            <a:r>
              <a:rPr lang="zh-TW" altLang="en-US" sz="2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tique Olive Roman" pitchFamily="34" charset="0"/>
                <a:ea typeface="標楷體" pitchFamily="65" charset="-120"/>
              </a:rPr>
              <a:t>生環系：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英文、英聽、普物、工數，</a:t>
            </a:r>
            <a:b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</a:b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   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及 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環境工程學或環境化學 任選</a:t>
            </a:r>
            <a:r>
              <a:rPr lang="en-US" altLang="zh-TW" sz="2400" dirty="0" smtClean="0">
                <a:latin typeface="Antique Olive Roman" pitchFamily="34" charset="0"/>
                <a:ea typeface="標楷體" pitchFamily="65" charset="-120"/>
              </a:rPr>
              <a:t>1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門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達</a:t>
            </a:r>
            <a:r>
              <a:rPr lang="en-US" altLang="zh-TW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70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分</a:t>
            </a:r>
          </a:p>
          <a:p>
            <a:pPr eaLnBrk="1" hangingPunct="1">
              <a:spcBef>
                <a:spcPct val="30000"/>
              </a:spcBef>
              <a:defRPr/>
            </a:pPr>
            <a:r>
              <a:rPr lang="zh-TW" altLang="en-US" sz="2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tique Olive Roman" pitchFamily="34" charset="0"/>
                <a:ea typeface="標楷體" pitchFamily="65" charset="-120"/>
              </a:rPr>
              <a:t>工業系：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英文、英聽、普物、線性代數、工程統計，</a:t>
            </a:r>
            <a:b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</a:b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   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及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人因工程、品質管制、生產計畫與管制</a:t>
            </a:r>
            <a:b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</a:b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      任選</a:t>
            </a:r>
            <a:r>
              <a:rPr lang="en-US" altLang="zh-TW" sz="2400" dirty="0" smtClean="0">
                <a:latin typeface="Antique Olive Roman" pitchFamily="34" charset="0"/>
                <a:ea typeface="標楷體" pitchFamily="65" charset="-120"/>
              </a:rPr>
              <a:t>1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門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達</a:t>
            </a:r>
            <a:r>
              <a:rPr lang="en-US" altLang="zh-TW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70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分</a:t>
            </a:r>
            <a:endParaRPr lang="zh-TW" altLang="en-US" sz="2400" dirty="0" smtClean="0">
              <a:latin typeface="Antique Olive Roman" pitchFamily="34" charset="0"/>
              <a:ea typeface="標楷體" pitchFamily="65" charset="-120"/>
            </a:endParaRPr>
          </a:p>
          <a:p>
            <a:pPr eaLnBrk="1" hangingPunct="1">
              <a:spcBef>
                <a:spcPct val="30000"/>
              </a:spcBef>
              <a:defRPr/>
            </a:pPr>
            <a:r>
              <a:rPr lang="zh-TW" altLang="en-US" sz="2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tique Olive Roman" pitchFamily="34" charset="0"/>
                <a:ea typeface="標楷體" pitchFamily="65" charset="-120"/>
              </a:rPr>
              <a:t>電子系：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英文、英聽、普物、工數、電子學、電路學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達</a:t>
            </a:r>
            <a:r>
              <a:rPr lang="en-US" altLang="zh-TW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70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分</a:t>
            </a:r>
            <a:endParaRPr lang="zh-TW" altLang="en-US" sz="2400" dirty="0" smtClean="0">
              <a:latin typeface="Antique Olive Roman" pitchFamily="34" charset="0"/>
              <a:ea typeface="標楷體" pitchFamily="65" charset="-120"/>
            </a:endParaRPr>
          </a:p>
          <a:p>
            <a:pPr eaLnBrk="1" hangingPunct="1">
              <a:spcBef>
                <a:spcPct val="30000"/>
              </a:spcBef>
              <a:defRPr/>
            </a:pPr>
            <a:r>
              <a:rPr lang="zh-TW" altLang="en-US" sz="2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tique Olive Roman" pitchFamily="34" charset="0"/>
                <a:ea typeface="標楷體" pitchFamily="65" charset="-120"/>
              </a:rPr>
              <a:t>電機系：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英文、英聽、普物、工數、電路理論，</a:t>
            </a:r>
            <a:b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</a:b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   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及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電力系統或控制工程或通信原理 任選</a:t>
            </a:r>
            <a:r>
              <a:rPr lang="en-US" altLang="zh-TW" sz="2400" dirty="0" smtClean="0">
                <a:latin typeface="Antique Olive Roman" pitchFamily="34" charset="0"/>
                <a:ea typeface="標楷體" pitchFamily="65" charset="-120"/>
              </a:rPr>
              <a:t>1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門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達</a:t>
            </a:r>
            <a:r>
              <a:rPr lang="en-US" altLang="zh-TW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70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分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0" y="5229225"/>
            <a:ext cx="9144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0" y="5273675"/>
            <a:ext cx="9144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rgbClr val="000000"/>
              </a:solidFill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203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>
          <a:xfrm>
            <a:off x="448477" y="936980"/>
            <a:ext cx="8221663" cy="6270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zh-TW" altLang="en-US" sz="4000" dirty="0" smtClean="0">
                <a:solidFill>
                  <a:srgbClr val="002060"/>
                </a:solidFill>
                <a:latin typeface="Antique Olive Roman" pitchFamily="34" charset="0"/>
                <a:ea typeface="標楷體" pitchFamily="65" charset="-120"/>
              </a:rPr>
              <a:t>工學院及電資院 各系科目要求 </a:t>
            </a:r>
            <a:r>
              <a:rPr lang="en-US" altLang="zh-TW" sz="2000" dirty="0" smtClean="0">
                <a:solidFill>
                  <a:srgbClr val="002060"/>
                </a:solidFill>
                <a:latin typeface="Antique Olive Roman" pitchFamily="34" charset="0"/>
                <a:ea typeface="標楷體" pitchFamily="65" charset="-120"/>
              </a:rPr>
              <a:t>1/2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700808"/>
            <a:ext cx="8435975" cy="377983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30000"/>
              </a:spcBef>
              <a:defRPr/>
            </a:pPr>
            <a:r>
              <a:rPr lang="zh-TW" altLang="en-US" sz="2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tique Olive Roman" pitchFamily="34" charset="0"/>
                <a:ea typeface="標楷體" pitchFamily="65" charset="-120"/>
              </a:rPr>
              <a:t>化工系：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英文、英聽、普物、工數、質能均衡，</a:t>
            </a:r>
            <a:b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</a:b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   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及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單元操作或物理化學（</a:t>
            </a:r>
            <a:r>
              <a:rPr lang="en-US" altLang="zh-TW" sz="2400" dirty="0" smtClean="0">
                <a:latin typeface="Antique Olive Roman" pitchFamily="34" charset="0"/>
                <a:ea typeface="標楷體" pitchFamily="65" charset="-120"/>
              </a:rPr>
              <a:t>II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） 任選</a:t>
            </a:r>
            <a:r>
              <a:rPr lang="en-US" altLang="zh-TW" sz="2400" dirty="0" smtClean="0">
                <a:latin typeface="Antique Olive Roman" pitchFamily="34" charset="0"/>
                <a:ea typeface="標楷體" pitchFamily="65" charset="-120"/>
              </a:rPr>
              <a:t>1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門</a:t>
            </a:r>
            <a:r>
              <a:rPr lang="zh-TW" altLang="en-US" sz="22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達</a:t>
            </a:r>
            <a:r>
              <a:rPr lang="en-US" altLang="zh-TW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70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分</a:t>
            </a:r>
            <a:endParaRPr lang="zh-TW" altLang="en-US" sz="2400" dirty="0" smtClean="0">
              <a:latin typeface="Antique Olive Roman" pitchFamily="34" charset="0"/>
              <a:ea typeface="標楷體" pitchFamily="65" charset="-120"/>
            </a:endParaRPr>
          </a:p>
          <a:p>
            <a:pPr eaLnBrk="1" hangingPunct="1">
              <a:spcBef>
                <a:spcPct val="30000"/>
              </a:spcBef>
              <a:defRPr/>
            </a:pPr>
            <a:r>
              <a:rPr lang="zh-TW" altLang="en-US" sz="2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tique Olive Roman" pitchFamily="34" charset="0"/>
                <a:ea typeface="標楷體" pitchFamily="65" charset="-120"/>
              </a:rPr>
              <a:t>土木系：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英文、英聽、普物、工數，</a:t>
            </a:r>
            <a:b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</a:b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   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及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材料力學或土壤力學或流體力學 任選</a:t>
            </a:r>
            <a:r>
              <a:rPr lang="en-US" altLang="zh-TW" sz="2400" dirty="0" smtClean="0">
                <a:latin typeface="Antique Olive Roman" pitchFamily="34" charset="0"/>
                <a:ea typeface="標楷體" pitchFamily="65" charset="-120"/>
              </a:rPr>
              <a:t>1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門</a:t>
            </a:r>
            <a:r>
              <a:rPr lang="zh-TW" altLang="en-US" sz="22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達</a:t>
            </a:r>
            <a:r>
              <a:rPr lang="en-US" altLang="zh-TW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70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分</a:t>
            </a:r>
            <a:endParaRPr lang="zh-TW" altLang="en-US" sz="2400" dirty="0" smtClean="0">
              <a:latin typeface="Antique Olive Roman" pitchFamily="34" charset="0"/>
              <a:ea typeface="標楷體" pitchFamily="65" charset="-120"/>
            </a:endParaRPr>
          </a:p>
          <a:p>
            <a:pPr eaLnBrk="1" hangingPunct="1">
              <a:spcBef>
                <a:spcPct val="30000"/>
              </a:spcBef>
              <a:defRPr/>
            </a:pPr>
            <a:r>
              <a:rPr lang="zh-TW" altLang="en-US" sz="2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tique Olive Roman" pitchFamily="34" charset="0"/>
                <a:ea typeface="標楷體" pitchFamily="65" charset="-120"/>
              </a:rPr>
              <a:t>機械系：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英文、英聽、普物、工數、靜力、動力，</a:t>
            </a:r>
            <a:b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</a:b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   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及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熱力學或材料力學或自動控制 任選</a:t>
            </a:r>
            <a:r>
              <a:rPr lang="en-US" altLang="zh-TW" sz="2400" dirty="0" smtClean="0">
                <a:latin typeface="Antique Olive Roman" pitchFamily="34" charset="0"/>
                <a:ea typeface="標楷體" pitchFamily="65" charset="-120"/>
              </a:rPr>
              <a:t>1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門</a:t>
            </a:r>
            <a:r>
              <a:rPr lang="zh-TW" altLang="en-US" sz="22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達</a:t>
            </a:r>
            <a:r>
              <a:rPr lang="en-US" altLang="zh-TW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70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分</a:t>
            </a:r>
            <a:endParaRPr lang="zh-TW" altLang="en-US" sz="2400" dirty="0" smtClean="0">
              <a:latin typeface="Antique Olive Roman" pitchFamily="34" charset="0"/>
              <a:ea typeface="標楷體" pitchFamily="65" charset="-120"/>
            </a:endParaRPr>
          </a:p>
          <a:p>
            <a:pPr eaLnBrk="1" hangingPunct="1">
              <a:spcBef>
                <a:spcPct val="30000"/>
              </a:spcBef>
              <a:defRPr/>
            </a:pPr>
            <a:r>
              <a:rPr lang="zh-TW" altLang="en-US" sz="2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tique Olive Roman" pitchFamily="34" charset="0"/>
                <a:ea typeface="標楷體" pitchFamily="65" charset="-120"/>
              </a:rPr>
              <a:t>醫工系：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英文、英聽、普物、工數、生理學、醫測量表，</a:t>
            </a:r>
            <a:b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</a:b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   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及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電子學或材料科學或訊號與系統 任選</a:t>
            </a:r>
            <a:r>
              <a:rPr lang="en-US" altLang="zh-TW" sz="2400" dirty="0" smtClean="0">
                <a:latin typeface="Antique Olive Roman" pitchFamily="34" charset="0"/>
                <a:ea typeface="標楷體" pitchFamily="65" charset="-120"/>
              </a:rPr>
              <a:t>1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門</a:t>
            </a:r>
            <a:r>
              <a:rPr lang="zh-TW" altLang="en-US" sz="22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達</a:t>
            </a:r>
            <a:r>
              <a:rPr lang="en-US" altLang="zh-TW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70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分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0" y="5364163"/>
            <a:ext cx="9144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rgbClr val="000000"/>
              </a:solidFill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436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5879" y="836712"/>
            <a:ext cx="6589712" cy="850106"/>
          </a:xfrm>
        </p:spPr>
        <p:txBody>
          <a:bodyPr/>
          <a:lstStyle/>
          <a:p>
            <a:pPr algn="l" eaLnBrk="1" hangingPunct="1"/>
            <a:r>
              <a:rPr lang="zh-TW" altLang="en-US" dirty="0" smtClean="0">
                <a:solidFill>
                  <a:srgbClr val="002060"/>
                </a:solidFill>
                <a:ea typeface="標楷體" pitchFamily="65" charset="-120"/>
              </a:rPr>
              <a:t>該做哪些準備？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75250" y="1556792"/>
            <a:ext cx="7416824" cy="45466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>準備</a:t>
            </a:r>
            <a:r>
              <a:rPr lang="en-US" altLang="zh-TW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TOEFL (71</a:t>
            </a:r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分</a:t>
            </a:r>
            <a:r>
              <a:rPr lang="en-US" altLang="zh-TW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>。</a:t>
            </a:r>
            <a:endParaRPr lang="en-US" altLang="zh-TW" sz="2800" dirty="0" smtClean="0">
              <a:latin typeface="Antique Olive Roman" pitchFamily="34" charset="0"/>
              <a:ea typeface="標楷體" pitchFamily="65" charset="-120"/>
            </a:endParaRPr>
          </a:p>
          <a:p>
            <a:r>
              <a:rPr lang="en-US" altLang="zh-TW" sz="2800" dirty="0">
                <a:solidFill>
                  <a:srgbClr val="FF0000"/>
                </a:solidFill>
                <a:latin typeface="Antique Olive Roman" pitchFamily="34" charset="0"/>
                <a:ea typeface="標楷體" pitchFamily="65" charset="-120"/>
              </a:rPr>
              <a:t>GPA (3.0</a:t>
            </a:r>
            <a:r>
              <a:rPr lang="zh-TW" altLang="en-US" sz="2800" dirty="0">
                <a:solidFill>
                  <a:srgbClr val="FF0000"/>
                </a:solidFill>
                <a:latin typeface="Antique Olive Roman" pitchFamily="34" charset="0"/>
                <a:ea typeface="標楷體" pitchFamily="65" charset="-120"/>
              </a:rPr>
              <a:t>以上</a:t>
            </a:r>
            <a:r>
              <a:rPr lang="en-US" altLang="zh-TW" sz="2800" dirty="0" smtClean="0">
                <a:solidFill>
                  <a:srgbClr val="FF0000"/>
                </a:solidFill>
                <a:latin typeface="Antique Olive Roman" pitchFamily="34" charset="0"/>
                <a:ea typeface="標楷體" pitchFamily="65" charset="-120"/>
              </a:rPr>
              <a:t>)</a:t>
            </a:r>
            <a:endParaRPr lang="zh-TW" altLang="en-US" sz="2800" dirty="0" smtClean="0">
              <a:solidFill>
                <a:srgbClr val="FF0000"/>
              </a:solidFill>
              <a:latin typeface="Antique Olive Roman" pitchFamily="34" charset="0"/>
              <a:ea typeface="標楷體" pitchFamily="65" charset="-120"/>
            </a:endParaRPr>
          </a:p>
          <a:p>
            <a:pPr eaLnBrk="1" hangingPunct="1"/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專題</a:t>
            </a:r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>製作與未來攻讀領域相同。</a:t>
            </a:r>
          </a:p>
          <a:p>
            <a:pPr eaLnBrk="1" hangingPunct="1"/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>各系指定及選定科目需達</a:t>
            </a:r>
            <a:r>
              <a:rPr lang="en-US" altLang="zh-TW" sz="2800" dirty="0" smtClean="0">
                <a:latin typeface="Antique Olive Roman" pitchFamily="34" charset="0"/>
                <a:ea typeface="標楷體" pitchFamily="65" charset="-120"/>
              </a:rPr>
              <a:t>70</a:t>
            </a:r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>分。</a:t>
            </a:r>
          </a:p>
          <a:p>
            <a:pPr eaLnBrk="1" hangingPunct="1"/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>修習高年級或研究所</a:t>
            </a:r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選修課</a:t>
            </a:r>
            <a:r>
              <a:rPr lang="en-US" altLang="zh-TW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2</a:t>
            </a:r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～</a:t>
            </a:r>
            <a:r>
              <a:rPr lang="en-US" altLang="zh-TW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3</a:t>
            </a:r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門</a:t>
            </a:r>
            <a:r>
              <a:rPr lang="en-US" altLang="zh-TW" sz="2800" dirty="0" smtClean="0">
                <a:latin typeface="Antique Olive Roman" pitchFamily="34" charset="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>抵免</a:t>
            </a:r>
            <a:r>
              <a:rPr lang="en-US" altLang="zh-TW" sz="2800" dirty="0" smtClean="0">
                <a:latin typeface="Antique Olive Roman" pitchFamily="34" charset="0"/>
                <a:ea typeface="標楷體" pitchFamily="65" charset="-120"/>
              </a:rPr>
              <a:t>)</a:t>
            </a:r>
          </a:p>
          <a:p>
            <a:pPr marL="0" indent="0" eaLnBrk="1" hangingPunct="1">
              <a:buNone/>
            </a:pPr>
            <a:r>
              <a:rPr lang="en-US" altLang="zh-TW" sz="2800" dirty="0">
                <a:latin typeface="Antique Olive Roman" pitchFamily="34" charset="0"/>
                <a:ea typeface="標楷體" pitchFamily="65" charset="-120"/>
              </a:rPr>
              <a:t> </a:t>
            </a:r>
            <a:r>
              <a:rPr lang="en-US" altLang="zh-TW" sz="2800" dirty="0" smtClean="0">
                <a:latin typeface="Antique Olive Roman" pitchFamily="34" charset="0"/>
                <a:ea typeface="標楷體" pitchFamily="65" charset="-120"/>
              </a:rPr>
              <a:t>   (MTU 36</a:t>
            </a:r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>學分，若獲抵免可降低至</a:t>
            </a:r>
            <a:r>
              <a:rPr lang="en-US" altLang="zh-TW" sz="2800" dirty="0" smtClean="0">
                <a:latin typeface="Antique Olive Roman" pitchFamily="34" charset="0"/>
                <a:ea typeface="標楷體" pitchFamily="65" charset="-120"/>
              </a:rPr>
              <a:t>30</a:t>
            </a:r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>學分</a:t>
            </a:r>
            <a:r>
              <a:rPr lang="en-US" altLang="zh-TW" sz="2800" dirty="0">
                <a:latin typeface="Antique Olive Roman" pitchFamily="34" charset="0"/>
                <a:ea typeface="標楷體" pitchFamily="65" charset="-120"/>
              </a:rPr>
              <a:t>)</a:t>
            </a:r>
            <a:endParaRPr lang="en-US" altLang="zh-TW" sz="2800" dirty="0" smtClean="0">
              <a:latin typeface="Antique Olive Roman" pitchFamily="34" charset="0"/>
              <a:ea typeface="標楷體" pitchFamily="65" charset="-120"/>
            </a:endParaRPr>
          </a:p>
          <a:p>
            <a:pPr eaLnBrk="1" hangingPunct="1"/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>留一門課會影響畢業的在最後一學期選修</a:t>
            </a:r>
            <a:r>
              <a:rPr lang="zh-TW" altLang="en-US" sz="2200" dirty="0" smtClean="0">
                <a:latin typeface="Antique Olive Roman" pitchFamily="34" charset="0"/>
                <a:ea typeface="標楷體" pitchFamily="65" charset="-120"/>
              </a:rPr>
              <a:t>（可停修的課）</a:t>
            </a:r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>，</a:t>
            </a:r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維持大學生在校資格。</a:t>
            </a:r>
          </a:p>
          <a:p>
            <a:pPr eaLnBrk="1" hangingPunct="1"/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>上網瀏覽交換學校的網頁。</a:t>
            </a:r>
          </a:p>
          <a:p>
            <a:pPr eaLnBrk="1" hangingPunct="1"/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>申請護照。</a:t>
            </a:r>
          </a:p>
        </p:txBody>
      </p:sp>
    </p:spTree>
    <p:extLst>
      <p:ext uri="{BB962C8B-B14F-4D97-AF65-F5344CB8AC3E}">
        <p14:creationId xmlns:p14="http://schemas.microsoft.com/office/powerpoint/2010/main" val="378466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897632"/>
            <a:ext cx="6347713" cy="659160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申請注事項</a:t>
            </a:r>
            <a:endParaRPr lang="zh-TW" altLang="en-US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8229600" cy="3888432"/>
          </a:xfrm>
          <a:gradFill rotWithShape="1">
            <a:gsLst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申請時間：即日起至</a:t>
            </a:r>
            <a:r>
              <a:rPr lang="en-US" altLang="zh-TW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108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年</a:t>
            </a:r>
            <a:r>
              <a:rPr lang="en-US" altLang="zh-TW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2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月</a:t>
            </a:r>
            <a:r>
              <a:rPr lang="en-US" altLang="zh-TW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29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日</a:t>
            </a:r>
            <a:r>
              <a:rPr lang="en-US" altLang="zh-TW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(</a:t>
            </a:r>
            <a:r>
              <a:rPr lang="zh-TW" altLang="en-US" sz="2400" dirty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三</a:t>
            </a:r>
            <a:r>
              <a:rPr lang="en-US" altLang="zh-TW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)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前先至工學院登記，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再上網申請及繳件 </a:t>
            </a:r>
            <a:r>
              <a:rPr lang="en-US" altLang="zh-TW" sz="2400" dirty="0"/>
              <a:t> </a:t>
            </a:r>
            <a:r>
              <a:rPr lang="en-US" altLang="zh-TW" sz="2200" dirty="0"/>
              <a:t>(</a:t>
            </a:r>
            <a:r>
              <a:rPr lang="en-US" altLang="zh-TW" sz="2200" dirty="0">
                <a:hlinkClick r:id="rId2"/>
              </a:rPr>
              <a:t>http://www.mtu.edu/gradschool/admissions/apply/</a:t>
            </a:r>
            <a:r>
              <a:rPr lang="en-US" altLang="zh-TW" sz="2200" dirty="0"/>
              <a:t>).</a:t>
            </a:r>
            <a:r>
              <a:rPr lang="zh-TW" altLang="en-US" sz="2200" dirty="0" smtClean="0">
                <a:latin typeface="Antique Olive Roman" pitchFamily="34" charset="0"/>
                <a:ea typeface="標楷體" pitchFamily="65" charset="-120"/>
              </a:rPr>
              <a:t>     </a:t>
            </a:r>
            <a:endParaRPr lang="en-US" altLang="zh-TW" sz="2200" dirty="0">
              <a:solidFill>
                <a:srgbClr val="FF0066"/>
              </a:solidFill>
              <a:latin typeface="Antique Olive Roman" pitchFamily="34" charset="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2400" b="1" u="sng" dirty="0" smtClean="0">
                <a:latin typeface="Antique Olive Roman" pitchFamily="34" charset="0"/>
                <a:ea typeface="標楷體" pitchFamily="65" charset="-120"/>
              </a:rPr>
              <a:t>成績單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名字需與護照相同</a:t>
            </a:r>
            <a:r>
              <a:rPr lang="en-US" altLang="zh-TW" sz="2400" u="sng" dirty="0" smtClean="0">
                <a:solidFill>
                  <a:srgbClr val="FF0000"/>
                </a:solidFill>
                <a:latin typeface="Antique Olive Roman" pitchFamily="34" charset="0"/>
                <a:ea typeface="標楷體" pitchFamily="65" charset="-120"/>
              </a:rPr>
              <a:t>GPA(3.0</a:t>
            </a:r>
            <a:r>
              <a:rPr lang="zh-TW" altLang="en-US" sz="2400" u="sng" dirty="0" smtClean="0">
                <a:solidFill>
                  <a:srgbClr val="FF0000"/>
                </a:solidFill>
                <a:latin typeface="Antique Olive Roman" pitchFamily="34" charset="0"/>
                <a:ea typeface="標楷體" pitchFamily="65" charset="-120"/>
              </a:rPr>
              <a:t>以上</a:t>
            </a:r>
            <a:r>
              <a:rPr lang="en-US" altLang="zh-TW" sz="2400" u="sng" dirty="0" smtClean="0">
                <a:solidFill>
                  <a:srgbClr val="FF0000"/>
                </a:solidFill>
                <a:latin typeface="Antique Olive Roman" pitchFamily="34" charset="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。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b="1" u="sng" dirty="0" smtClean="0">
                <a:solidFill>
                  <a:srgbClr val="FF0000"/>
                </a:solidFill>
                <a:latin typeface="Antique Olive Roman" pitchFamily="34" charset="0"/>
                <a:ea typeface="標楷體" pitchFamily="65" charset="-120"/>
              </a:rPr>
              <a:t>TOFEL</a:t>
            </a:r>
            <a:r>
              <a:rPr lang="zh-TW" altLang="en-US" sz="2400" b="1" u="sng" dirty="0" smtClean="0">
                <a:solidFill>
                  <a:srgbClr val="FF0000"/>
                </a:solidFill>
                <a:latin typeface="Antique Olive Roman" pitchFamily="34" charset="0"/>
                <a:ea typeface="標楷體" pitchFamily="65" charset="-120"/>
              </a:rPr>
              <a:t>須達</a:t>
            </a:r>
            <a:r>
              <a:rPr lang="en-US" altLang="zh-TW" sz="2400" b="1" u="sng" dirty="0" smtClean="0">
                <a:solidFill>
                  <a:srgbClr val="FF0000"/>
                </a:solidFill>
                <a:latin typeface="Antique Olive Roman" pitchFamily="34" charset="0"/>
                <a:ea typeface="標楷體" pitchFamily="65" charset="-120"/>
              </a:rPr>
              <a:t>71</a:t>
            </a:r>
            <a:r>
              <a:rPr lang="zh-TW" altLang="en-US" sz="2400" b="1" u="sng" dirty="0" smtClean="0">
                <a:solidFill>
                  <a:srgbClr val="FF0000"/>
                </a:solidFill>
                <a:latin typeface="Antique Olive Roman" pitchFamily="34" charset="0"/>
                <a:ea typeface="標楷體" pitchFamily="65" charset="-120"/>
              </a:rPr>
              <a:t>分</a:t>
            </a:r>
            <a:r>
              <a:rPr lang="zh-TW" altLang="en-US" sz="2400" b="1" dirty="0" smtClean="0">
                <a:solidFill>
                  <a:srgbClr val="FF0000"/>
                </a:solidFill>
                <a:latin typeface="Antique Olive Roman" pitchFamily="34" charset="0"/>
                <a:ea typeface="標楷體" pitchFamily="65" charset="-120"/>
              </a:rPr>
              <a:t>，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未達</a:t>
            </a:r>
            <a:r>
              <a:rPr lang="en-US" altLang="zh-TW" sz="2400" dirty="0" smtClean="0">
                <a:latin typeface="Antique Olive Roman" pitchFamily="34" charset="0"/>
                <a:ea typeface="標楷體" pitchFamily="65" charset="-120"/>
              </a:rPr>
              <a:t>79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分需就讀暑假</a:t>
            </a:r>
            <a:r>
              <a:rPr lang="en-US" altLang="zh-TW" sz="2400" dirty="0" smtClean="0">
                <a:latin typeface="Antique Olive Roman" pitchFamily="34" charset="0"/>
                <a:ea typeface="標楷體" pitchFamily="65" charset="-120"/>
              </a:rPr>
              <a:t>SMILE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語言課程</a:t>
            </a:r>
            <a:r>
              <a:rPr lang="en-US" altLang="zh-TW" sz="2400" dirty="0" smtClean="0">
                <a:latin typeface="Antique Olive Roman" pitchFamily="34" charset="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費用</a:t>
            </a:r>
            <a:r>
              <a:rPr lang="zh-TW" altLang="en-US" sz="2400" dirty="0">
                <a:latin typeface="Antique Olive Roman" pitchFamily="34" charset="0"/>
                <a:ea typeface="標楷體" pitchFamily="65" charset="-120"/>
              </a:rPr>
              <a:t>約</a:t>
            </a:r>
            <a:r>
              <a:rPr lang="en-US" altLang="zh-TW" sz="2400" dirty="0" smtClean="0">
                <a:latin typeface="Antique Olive Roman" pitchFamily="34" charset="0"/>
                <a:ea typeface="標楷體" pitchFamily="65" charset="-120"/>
              </a:rPr>
              <a:t>5,000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美金</a:t>
            </a:r>
            <a:r>
              <a:rPr lang="en-US" altLang="zh-TW" sz="2400" dirty="0" smtClean="0">
                <a:latin typeface="Antique Olive Roman" pitchFamily="34" charset="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約</a:t>
            </a:r>
            <a:r>
              <a:rPr lang="en-US" altLang="zh-TW" sz="2400" dirty="0">
                <a:latin typeface="Antique Olive Roman" pitchFamily="34" charset="0"/>
                <a:ea typeface="標楷體" pitchFamily="65" charset="-120"/>
              </a:rPr>
              <a:t>5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月</a:t>
            </a:r>
            <a:r>
              <a:rPr lang="zh-TW" altLang="en-US" sz="2400" dirty="0">
                <a:latin typeface="Antique Olive Roman" pitchFamily="34" charset="0"/>
                <a:ea typeface="標楷體" pitchFamily="65" charset="-120"/>
              </a:rPr>
              <a:t>中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旬可得知國外學校審查結果，依結果續修畢業或辦理停修出國交換。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交換期間自當年度</a:t>
            </a:r>
            <a:r>
              <a:rPr lang="en-US" altLang="zh-TW" sz="2400" dirty="0" smtClean="0">
                <a:latin typeface="Antique Olive Roman" pitchFamily="34" charset="0"/>
                <a:ea typeface="標楷體" pitchFamily="65" charset="-120"/>
              </a:rPr>
              <a:t>6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月底開始，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一年內需返國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86552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347713" cy="13208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申請頁面</a:t>
            </a:r>
            <a:endParaRPr lang="zh-TW" altLang="en-US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5" y="1412776"/>
            <a:ext cx="6300699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52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347713" cy="65916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申請頁面</a:t>
            </a:r>
            <a:endParaRPr lang="zh-TW" altLang="en-US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519672"/>
            <a:ext cx="6408646" cy="512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51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1433</TotalTime>
  <Words>361</Words>
  <Application>Microsoft Office PowerPoint</Application>
  <PresentationFormat>如螢幕大小 (4:3)</PresentationFormat>
  <Paragraphs>51</Paragraphs>
  <Slides>13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13</vt:i4>
      </vt:variant>
    </vt:vector>
  </HeadingPairs>
  <TitlesOfParts>
    <vt:vector size="26" baseType="lpstr">
      <vt:lpstr>Antique Olive Roman</vt:lpstr>
      <vt:lpstr>微軟正黑體</vt:lpstr>
      <vt:lpstr>新細明體</vt:lpstr>
      <vt:lpstr>標楷體</vt:lpstr>
      <vt:lpstr>Arial</vt:lpstr>
      <vt:lpstr>Calibri</vt:lpstr>
      <vt:lpstr>Calibri Light</vt:lpstr>
      <vt:lpstr>Tw Cen MT</vt:lpstr>
      <vt:lpstr>Wingdings</vt:lpstr>
      <vt:lpstr>Wingdings 2</vt:lpstr>
      <vt:lpstr>Office 佈景主題</vt:lpstr>
      <vt:lpstr>HDOfficeLightV0</vt:lpstr>
      <vt:lpstr>小水滴</vt:lpstr>
      <vt:lpstr>Study abroad in CYCU</vt:lpstr>
      <vt:lpstr>What  4+1?</vt:lpstr>
      <vt:lpstr>What’s  4+1?</vt:lpstr>
      <vt:lpstr>工學院及電資院 各系科目要求 2/2</vt:lpstr>
      <vt:lpstr>工學院及電資院 各系科目要求 1/2</vt:lpstr>
      <vt:lpstr>該做哪些準備？</vt:lpstr>
      <vt:lpstr>申請注事項</vt:lpstr>
      <vt:lpstr>申請頁面</vt:lpstr>
      <vt:lpstr>申請頁面</vt:lpstr>
      <vt:lpstr>申請頁面    </vt:lpstr>
      <vt:lpstr>PowerPoint 簡報</vt:lpstr>
      <vt:lpstr>  相關補助</vt:lpstr>
      <vt:lpstr>PowerPoint 簡報</vt:lpstr>
    </vt:vector>
  </TitlesOfParts>
  <Company>cycu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電機資訊學院收發文</dc:creator>
  <cp:lastModifiedBy>郭家茹</cp:lastModifiedBy>
  <cp:revision>106</cp:revision>
  <cp:lastPrinted>2015-11-13T02:02:46Z</cp:lastPrinted>
  <dcterms:created xsi:type="dcterms:W3CDTF">2012-11-05T03:04:08Z</dcterms:created>
  <dcterms:modified xsi:type="dcterms:W3CDTF">2018-12-10T01:58:57Z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1385532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D5.0.5</vt:lpwstr>
  </property>
</Properties>
</file>