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4" r:id="rId2"/>
    <p:sldMasterId id="2147483905" r:id="rId3"/>
  </p:sldMasterIdLst>
  <p:notesMasterIdLst>
    <p:notesMasterId r:id="rId16"/>
  </p:notesMasterIdLst>
  <p:handoutMasterIdLst>
    <p:handoutMasterId r:id="rId17"/>
  </p:handoutMasterIdLst>
  <p:sldIdLst>
    <p:sldId id="262" r:id="rId4"/>
    <p:sldId id="256" r:id="rId5"/>
    <p:sldId id="257" r:id="rId6"/>
    <p:sldId id="259" r:id="rId7"/>
    <p:sldId id="258" r:id="rId8"/>
    <p:sldId id="260" r:id="rId9"/>
    <p:sldId id="306" r:id="rId10"/>
    <p:sldId id="303" r:id="rId11"/>
    <p:sldId id="304" r:id="rId12"/>
    <p:sldId id="307" r:id="rId13"/>
    <p:sldId id="300" r:id="rId14"/>
    <p:sldId id="302" r:id="rId1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83353" autoAdjust="0"/>
  </p:normalViewPr>
  <p:slideViewPr>
    <p:cSldViewPr>
      <p:cViewPr varScale="1">
        <p:scale>
          <a:sx n="96" d="100"/>
          <a:sy n="96" d="100"/>
        </p:scale>
        <p:origin x="25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1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7C44429-CACF-4585-9382-71CEA1E62DBB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3701EC0-75C9-4BA7-9A6C-D16E4D78FE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8772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FC67E23-4644-4748-9A17-37353A7281A8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9076210-F2E2-43FB-A03A-2E3504F709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2780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76210-F2E2-43FB-A03A-2E3504F7092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2016</a:t>
            </a:r>
            <a:r>
              <a:rPr lang="zh-TW" altLang="en-US" smtClean="0"/>
              <a:t>秋季班國際雙聯學位申請說明會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76210-F2E2-43FB-A03A-2E3504F7092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3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D395-D73D-4012-809B-C1CB7BD7189C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A54A-E3E8-4CA4-AD6D-553397EBD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0D28-F430-45B4-8ED0-18D5BA27AD40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01D1-5BFD-4D30-82A0-A7B9C094F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CD5D-5D19-43B8-BF03-E7B3962B9DC8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5199-EFAB-4E19-A8BF-A9C897D254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7306-646F-420D-9074-2AB4B66B3B8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0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7EC35-3B89-42AB-991E-B61DCE0398D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2299C-C309-4E5B-8D8B-0AF4B1FAF18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1AF0B-BE06-4EAA-BF13-278A9ED32CE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15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EDB0-FA28-4FDD-9758-9280F05AB24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BC93-B790-4137-B8A2-52542AD40D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D018-C2A3-4D64-8320-D932E858831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0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38FFC-B36A-4759-8488-BBA1603F4DC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60B1-A2B3-4095-AEFF-2CA7DCC88160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2E23-BC11-4AAE-8A1D-B4FC1585B5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FEA3B-0623-4E9E-A119-B1946FF65A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5386-0A54-47F2-AB6B-DCAD72E9EB1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7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D8A75-3446-4142-B311-740B4EB9AAA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37306-646F-420D-9074-2AB4B66B3B82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9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66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2299C-C309-4E5B-8D8B-0AF4B1FAF18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36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096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9BC93-B790-4137-B8A2-52542AD40DF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5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D018-C2A3-4D64-8320-D932E858831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D76C-A33A-407D-83EF-E833D5658754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816D-23C8-442D-B1DC-FAF53E1436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11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FEA3B-0623-4E9E-A119-B1946FF65A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0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33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07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088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66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3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02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257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6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B168-1AA2-4BDA-8628-FC39CFDEBE6F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CCDB-F221-4846-80DC-E5AE4BA43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7EC35-3B89-42AB-991E-B61DCE0398D9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D17B-90F5-4230-B80A-FD7667BD0343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1FCE-66C2-4EDB-B360-DAAC224067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A74F-9A75-4B3C-8848-554A29B4DFAB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C1FD-31F7-4AD8-852D-CDE112635E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46D1-E476-4B55-996A-20E249169F89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CA1B-C677-470F-9D7D-89465D7F52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8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9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0ED-662A-4830-89BE-DD605B352DAE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C9C8-54F9-47C6-A1F1-6FA9EC9A51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1BDE-AC39-4CA7-B87C-94ADB1D16FB2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BDFC-8766-4412-949C-339DCE8666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Picture 10" descr="世界地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1913"/>
            <a:ext cx="1871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藍色校徽小圓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6061EE-A20A-46A6-B523-8AF8331CE8CF}" type="datetimeFigureOut">
              <a:rPr lang="zh-TW" altLang="en-US" smtClean="0"/>
              <a:pPr>
                <a:defRPr/>
              </a:pPr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6DF382-65B2-4FB7-B670-B650166ABF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Picture 10" descr="世界地圖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1913"/>
            <a:ext cx="1871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藍色校徽小圓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u.edu/gradschool/admissions/apply/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地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269877"/>
            <a:ext cx="6088063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35" y="11160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abroad in CYCU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 flipV="1">
            <a:off x="1508127" y="1533525"/>
            <a:ext cx="1588" cy="7254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5998733" y="2797173"/>
            <a:ext cx="3118696" cy="11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帶中原到世界</a:t>
            </a:r>
            <a:b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領世界到中原</a:t>
            </a:r>
          </a:p>
        </p:txBody>
      </p:sp>
    </p:spTree>
    <p:extLst>
      <p:ext uri="{BB962C8B-B14F-4D97-AF65-F5344CB8AC3E}">
        <p14:creationId xmlns:p14="http://schemas.microsoft.com/office/powerpoint/2010/main" val="1136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4-1學期\2016秋季班雙聯學位申請說明會\photo\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2664"/>
            <a:ext cx="3672407" cy="24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04-1學期\2016秋季班雙聯學位申請說明會\photo\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382"/>
            <a:ext cx="3805800" cy="25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04-1學期\2016秋季班雙聯學位申請說明會\photo\DSC_02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2" y="3970154"/>
            <a:ext cx="3798219" cy="25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104-1學期\2016秋季班雙聯學位申請說明會\photo\681625B60F16E4F0B2FAB5CAF02C050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62" y="3970154"/>
            <a:ext cx="3927692" cy="26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2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7157700" cy="633412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dirty="0" smtClean="0">
                <a:solidFill>
                  <a:srgbClr val="FFC000"/>
                </a:solidFill>
                <a:ea typeface="標楷體" pitchFamily="65" charset="-120"/>
              </a:rPr>
              <a:t>  相關補助</a:t>
            </a:r>
            <a:endParaRPr lang="zh-TW" altLang="en-US" sz="1800" dirty="0" smtClean="0">
              <a:solidFill>
                <a:srgbClr val="FFC000"/>
              </a:solidFill>
              <a:ea typeface="標楷體" pitchFamily="65" charset="-120"/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363537" y="1407916"/>
            <a:ext cx="8416925" cy="38703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zh-TW" altLang="en-US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教育部學海系列獎學金</a:t>
            </a:r>
            <a:endParaRPr lang="en-US" altLang="zh-TW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marL="0" indent="0" algn="ctr" eaLnBrk="1" hangingPunct="1"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   依</a:t>
            </a:r>
            <a:r>
              <a:rPr lang="en-US" altLang="zh-TW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『</a:t>
            </a: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教育部鼓勵國內大專校院選送學生出國研修或國外專業實習補助</a:t>
            </a:r>
            <a:r>
              <a:rPr lang="en-US" altLang="zh-TW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』</a:t>
            </a:r>
            <a:r>
              <a:rPr lang="zh-TW" altLang="en-US" sz="1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要點辦理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(TOEFL:61</a:t>
            </a:r>
            <a:r>
              <a:rPr lang="zh-TW" altLang="en-US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大學部，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80</a:t>
            </a:r>
            <a:r>
              <a:rPr lang="zh-TW" altLang="en-US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研究所</a:t>
            </a:r>
            <a:r>
              <a:rPr lang="en-US" altLang="zh-TW" sz="2800" b="1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學海惜珠─清寒優秀學生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學海飛颺─在校成績優秀學生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400" dirty="0" smtClean="0">
              <a:solidFill>
                <a:srgbClr val="FF0066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國際處</a:t>
            </a:r>
            <a:r>
              <a:rPr lang="zh-TW" altLang="en-US" sz="2400" dirty="0">
                <a:solidFill>
                  <a:srgbClr val="FF0066"/>
                </a:solidFill>
                <a:ea typeface="標楷體" pitchFamily="65" charset="-120"/>
              </a:rPr>
              <a:t>將</a:t>
            </a: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會舉辦學海系列獎學金說明會，請注意學校公告</a:t>
            </a:r>
            <a:endParaRPr lang="en-US" altLang="zh-TW" sz="2400" dirty="0" smtClean="0">
              <a:solidFill>
                <a:srgbClr val="FF0066"/>
              </a:solidFill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申請洽詢單位：國際暨兩岸教育</a:t>
            </a: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處王慧莉小姐  </a:t>
            </a:r>
            <a:r>
              <a:rPr lang="zh-TW" altLang="en-US" sz="2400" dirty="0" smtClean="0">
                <a:solidFill>
                  <a:srgbClr val="FF0066"/>
                </a:solidFill>
                <a:ea typeface="標楷體" pitchFamily="65" charset="-120"/>
              </a:rPr>
              <a:t>分機：</a:t>
            </a:r>
            <a:r>
              <a:rPr lang="en-US" altLang="zh-TW" sz="2400" dirty="0" smtClean="0">
                <a:solidFill>
                  <a:srgbClr val="FF0066"/>
                </a:solidFill>
                <a:ea typeface="標楷體" pitchFamily="65" charset="-120"/>
              </a:rPr>
              <a:t>1721</a:t>
            </a:r>
            <a:endParaRPr lang="zh-TW" altLang="en-US" sz="2400" dirty="0" smtClean="0">
              <a:solidFill>
                <a:srgbClr val="FF0066"/>
              </a:solidFill>
              <a:ea typeface="標楷體" pitchFamily="65" charset="-120"/>
            </a:endParaRPr>
          </a:p>
        </p:txBody>
      </p:sp>
      <p:pic>
        <p:nvPicPr>
          <p:cNvPr id="20484" name="Picture 3" descr="sp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9351"/>
            <a:ext cx="9144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840288" y="1989138"/>
            <a:ext cx="43942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FontTx/>
              <a:buChar char="-"/>
              <a:defRPr/>
            </a:pP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MTU / WSU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工學院吳淑玲小姐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4002</a:t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- UWM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電資學院邱靜茹小姐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4052</a:t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- </a:t>
            </a:r>
            <a:r>
              <a:rPr lang="zh-TW" alt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其他雙聯或交換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洽辦窗口：</a:t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國際暨兩岸教育</a:t>
            </a:r>
            <a:r>
              <a:rPr lang="zh-TW" altLang="en-US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處王慧莉小姐</a:t>
            </a: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分機</a:t>
            </a:r>
            <a:r>
              <a:rPr lang="en-US" altLang="zh-TW" sz="24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1721</a:t>
            </a:r>
            <a:endParaRPr lang="en-US" altLang="zh-TW" sz="2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9699" name="Picture 15" descr="154848_14584307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1781175" y="1133477"/>
            <a:ext cx="6796088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zh-TW" altLang="zh-TW" sz="24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6150" name="Rectangle 35"/>
          <p:cNvSpPr>
            <a:spLocks noGrp="1" noChangeArrowheads="1"/>
          </p:cNvSpPr>
          <p:nvPr>
            <p:ph type="title"/>
          </p:nvPr>
        </p:nvSpPr>
        <p:spPr>
          <a:xfrm>
            <a:off x="899592" y="799967"/>
            <a:ext cx="6994525" cy="738736"/>
          </a:xfrm>
        </p:spPr>
        <p:txBody>
          <a:bodyPr/>
          <a:lstStyle/>
          <a:p>
            <a:pPr algn="l" eaLnBrk="1" hangingPunct="1"/>
            <a:r>
              <a:rPr lang="en-US" altLang="zh-TW" b="1" dirty="0" smtClean="0">
                <a:solidFill>
                  <a:srgbClr val="002060"/>
                </a:solidFill>
              </a:rPr>
              <a:t>What</a:t>
            </a:r>
            <a:r>
              <a:rPr lang="en-US" altLang="zh-TW" b="1" dirty="0">
                <a:solidFill>
                  <a:srgbClr val="002060"/>
                </a:solidFill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ea typeface="標楷體" pitchFamily="65" charset="-120"/>
              </a:rPr>
              <a:t> 4+1?</a:t>
            </a:r>
          </a:p>
        </p:txBody>
      </p:sp>
      <p:sp>
        <p:nvSpPr>
          <p:cNvPr id="6151" name="Rectangle 36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7156451" cy="40957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：美國密西根科技大學</a:t>
            </a:r>
            <a:br>
              <a:rPr lang="zh-TW" altLang="en-US" dirty="0" smtClean="0">
                <a:latin typeface="Antique Olive Roman" pitchFamily="34" charset="0"/>
                <a:ea typeface="標楷體" pitchFamily="65" charset="-120"/>
              </a:rPr>
            </a:b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Michigan Technological Univ.</a:t>
            </a:r>
          </a:p>
          <a:p>
            <a:pPr eaLnBrk="1" hangingPunct="1">
              <a:spcBef>
                <a:spcPct val="30000"/>
              </a:spcBef>
            </a:pP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到底什麼是</a:t>
            </a:r>
            <a:r>
              <a:rPr lang="en-US" altLang="zh-TW" dirty="0" smtClean="0">
                <a:latin typeface="Antique Olive Roman" pitchFamily="34" charset="0"/>
                <a:ea typeface="標楷體" pitchFamily="65" charset="-120"/>
              </a:rPr>
              <a:t>4+1</a:t>
            </a:r>
            <a:r>
              <a:rPr lang="zh-TW" altLang="en-US" dirty="0" smtClean="0">
                <a:latin typeface="Antique Olive Roman" pitchFamily="34" charset="0"/>
                <a:ea typeface="標楷體" pitchFamily="65" charset="-120"/>
              </a:rPr>
              <a:t>計畫？</a:t>
            </a:r>
            <a:br>
              <a:rPr lang="zh-TW" altLang="en-US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就是在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中原讀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+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在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讀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達到兩校學位規定，</a:t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就可以同時拿到中原的學士學位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+</a:t>
            </a:r>
            <a:b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的碩士學位</a:t>
            </a:r>
            <a:endParaRPr lang="en-US" altLang="zh-TW" sz="3600" dirty="0" smtClean="0">
              <a:latin typeface="Antique Olive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8229600" cy="792088"/>
          </a:xfrm>
        </p:spPr>
        <p:txBody>
          <a:bodyPr/>
          <a:lstStyle/>
          <a:p>
            <a:pPr algn="l" eaLnBrk="1" hangingPunct="1"/>
            <a:r>
              <a:rPr lang="en-US" altLang="zh-TW" dirty="0" smtClean="0">
                <a:solidFill>
                  <a:srgbClr val="002060"/>
                </a:solidFill>
              </a:rPr>
              <a:t>What’s  </a:t>
            </a:r>
            <a:r>
              <a:rPr lang="en-US" altLang="zh-TW" dirty="0" smtClean="0">
                <a:solidFill>
                  <a:srgbClr val="002060"/>
                </a:solidFill>
                <a:ea typeface="標楷體" pitchFamily="65" charset="-120"/>
              </a:rPr>
              <a:t>4+1?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7200900" cy="4976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免考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GRE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TOEFL (</a:t>
            </a:r>
            <a:r>
              <a:rPr lang="zh-TW" altLang="en-US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＊</a:t>
            </a: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71</a:t>
            </a:r>
            <a:r>
              <a:rPr lang="zh-TW" altLang="en-US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0066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必須上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暑期語言課程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(SMILE)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學費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5,000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美金</a:t>
            </a:r>
            <a:endParaRPr lang="en-US" altLang="zh-TW" sz="2800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TOEFL(79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免上暑期語言課程。</a:t>
            </a:r>
            <a:endParaRPr lang="en-US" altLang="zh-TW" sz="2800" dirty="0" smtClean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繳交中原學生平安保險費，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MTU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學雜費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含生活費約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NT 80-100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萬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年。</a:t>
            </a:r>
            <a:endParaRPr lang="zh-TW" altLang="en-US" sz="28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指定科目達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/>
            </a:r>
            <a:b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工、電資學院的學生就有申請資格！</a:t>
            </a:r>
          </a:p>
        </p:txBody>
      </p:sp>
    </p:spTree>
    <p:extLst>
      <p:ext uri="{BB962C8B-B14F-4D97-AF65-F5344CB8AC3E}">
        <p14:creationId xmlns:p14="http://schemas.microsoft.com/office/powerpoint/2010/main" val="4113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795339"/>
            <a:ext cx="8229600" cy="700087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4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工學院及電資院 各系科目要求 </a:t>
            </a:r>
            <a:r>
              <a:rPr lang="en-US" altLang="zh-TW" sz="2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2/2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70656" y="1539875"/>
            <a:ext cx="8802687" cy="3689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生環系：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 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環境工程學或環境化學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工業系：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英文、英聽、普物、線性代數、工程統計，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人因工程、品質管制、生產計畫與管制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  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電子系：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英文、英聽、普物、工數、電子學、電路學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電機系：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英文、英聽、普物、工數、電路理論，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電力系統或控制工程或通信原理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5229225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0" y="5273675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448477" y="936980"/>
            <a:ext cx="8221663" cy="6270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4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工學院及電資院 各系科目要求 </a:t>
            </a:r>
            <a:r>
              <a:rPr lang="en-US" altLang="zh-TW" sz="2000" dirty="0" smtClean="0">
                <a:solidFill>
                  <a:srgbClr val="002060"/>
                </a:solidFill>
                <a:latin typeface="Antique Olive Roman" pitchFamily="34" charset="0"/>
                <a:ea typeface="標楷體" pitchFamily="65" charset="-120"/>
              </a:rPr>
              <a:t>1/2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35975" cy="37798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化工系：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英文、英聽、普物、工數、質能均衡，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單元操作或物理化學（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II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）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土木系：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材料力學或土壤力學或流體力學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機械系：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英文、英聽、普物、工數、靜力、動力，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熱力學或材料力學或自動控制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endParaRPr lang="zh-TW" altLang="en-US" sz="24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  <a:ea typeface="標楷體" pitchFamily="65" charset="-120"/>
              </a:rPr>
              <a:t>醫工系：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英文、英聽、普物、工數、生理學、醫測量表，</a:t>
            </a:r>
            <a:b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</a:b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及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電子學或材料科學或訊號與系統 任選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zh-TW" altLang="en-US" sz="22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達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0" y="5364163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3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79" y="836712"/>
            <a:ext cx="6589712" cy="850106"/>
          </a:xfrm>
        </p:spPr>
        <p:txBody>
          <a:bodyPr/>
          <a:lstStyle/>
          <a:p>
            <a:pPr algn="l" eaLnBrk="1" hangingPunct="1"/>
            <a:r>
              <a:rPr lang="zh-TW" altLang="en-US" dirty="0" smtClean="0">
                <a:solidFill>
                  <a:srgbClr val="002060"/>
                </a:solidFill>
                <a:ea typeface="標楷體" pitchFamily="65" charset="-120"/>
              </a:rPr>
              <a:t>該做哪些準備？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5250" y="1556792"/>
            <a:ext cx="7416824" cy="4546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準備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TOEFL (71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。</a:t>
            </a:r>
            <a:endParaRPr lang="en-US" altLang="zh-TW" sz="2800" dirty="0" smtClean="0">
              <a:latin typeface="Antique Olive Roman" pitchFamily="34" charset="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GPA (3.0</a:t>
            </a:r>
            <a:r>
              <a:rPr lang="zh-TW" altLang="en-US" sz="2800" dirty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以上</a:t>
            </a:r>
            <a:r>
              <a:rPr lang="en-US" altLang="zh-TW" sz="2800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endParaRPr lang="zh-TW" altLang="en-US" sz="2800" dirty="0" smtClean="0">
              <a:solidFill>
                <a:srgbClr val="FF0000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專題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製作與未來攻讀領域相同。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各系指定及選定科目需達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70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分。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修習高年級或研究所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選修課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～</a:t>
            </a:r>
            <a:r>
              <a:rPr lang="en-US" altLang="zh-TW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門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抵免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zh-TW" sz="2800" dirty="0">
                <a:latin typeface="Antique Olive Roman" pitchFamily="34" charset="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   (MTU 36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學分，若獲抵免可降低至</a:t>
            </a:r>
            <a:r>
              <a:rPr lang="en-US" altLang="zh-TW" sz="2800" dirty="0" smtClean="0">
                <a:latin typeface="Antique Olive Roman" pitchFamily="34" charset="0"/>
                <a:ea typeface="標楷體" pitchFamily="65" charset="-120"/>
              </a:rPr>
              <a:t>30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學分</a:t>
            </a:r>
            <a:r>
              <a:rPr lang="en-US" altLang="zh-TW" sz="2800" dirty="0">
                <a:latin typeface="Antique Olive Roman" pitchFamily="34" charset="0"/>
                <a:ea typeface="標楷體" pitchFamily="65" charset="-120"/>
              </a:rPr>
              <a:t>)</a:t>
            </a:r>
            <a:endParaRPr lang="en-US" altLang="zh-TW" sz="2800" dirty="0" smtClean="0">
              <a:latin typeface="Antique Olive Roman" pitchFamily="34" charset="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留一門課會影響畢業的在最後一學期選修</a:t>
            </a:r>
            <a:r>
              <a:rPr lang="zh-TW" altLang="en-US" sz="2200" dirty="0" smtClean="0">
                <a:latin typeface="Antique Olive Roman" pitchFamily="34" charset="0"/>
                <a:ea typeface="標楷體" pitchFamily="65" charset="-120"/>
              </a:rPr>
              <a:t>（可停修的課）</a:t>
            </a:r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維持大學生在校資格。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上網瀏覽交換學校的網頁。</a:t>
            </a:r>
          </a:p>
          <a:p>
            <a:pPr eaLnBrk="1" hangingPunct="1"/>
            <a:r>
              <a:rPr lang="zh-TW" altLang="en-US" sz="2800" dirty="0" smtClean="0">
                <a:latin typeface="Antique Olive Roman" pitchFamily="34" charset="0"/>
                <a:ea typeface="標楷體" pitchFamily="65" charset="-120"/>
              </a:rPr>
              <a:t>申請護照。</a:t>
            </a:r>
          </a:p>
        </p:txBody>
      </p:sp>
    </p:spTree>
    <p:extLst>
      <p:ext uri="{BB962C8B-B14F-4D97-AF65-F5344CB8AC3E}">
        <p14:creationId xmlns:p14="http://schemas.microsoft.com/office/powerpoint/2010/main" val="3784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97632"/>
            <a:ext cx="6347713" cy="65916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申請注事項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3888432"/>
          </a:xfrm>
          <a:gradFill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申請時間：即日起至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108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年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27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日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四</a:t>
            </a:r>
            <a:r>
              <a:rPr lang="en-US" altLang="zh-TW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前先至工學院登記，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再上網申請及繳件 </a:t>
            </a:r>
            <a:r>
              <a:rPr lang="en-US" altLang="zh-TW" sz="2400" dirty="0"/>
              <a:t> </a:t>
            </a:r>
            <a:r>
              <a:rPr lang="en-US" altLang="zh-TW" sz="2200" dirty="0"/>
              <a:t>(</a:t>
            </a:r>
            <a:r>
              <a:rPr lang="en-US" altLang="zh-TW" sz="2200" dirty="0">
                <a:hlinkClick r:id="rId2"/>
              </a:rPr>
              <a:t>http://www.mtu.edu/gradschool/admissions/apply/</a:t>
            </a:r>
            <a:r>
              <a:rPr lang="en-US" altLang="zh-TW" sz="2200" dirty="0"/>
              <a:t>).</a:t>
            </a:r>
            <a:r>
              <a:rPr lang="zh-TW" altLang="en-US" sz="2200" dirty="0" smtClean="0">
                <a:latin typeface="Antique Olive Roman" pitchFamily="34" charset="0"/>
                <a:ea typeface="標楷體" pitchFamily="65" charset="-120"/>
              </a:rPr>
              <a:t>     </a:t>
            </a:r>
            <a:endParaRPr lang="en-US" altLang="zh-TW" sz="2200" dirty="0">
              <a:solidFill>
                <a:srgbClr val="FF0066"/>
              </a:solidFill>
              <a:latin typeface="Antique Olive Roman" pitchFamily="34" charset="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400" b="1" u="sng" dirty="0" smtClean="0">
                <a:latin typeface="Antique Olive Roman" pitchFamily="34" charset="0"/>
                <a:ea typeface="標楷體" pitchFamily="65" charset="-120"/>
              </a:rPr>
              <a:t>成績單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名字需與護照相同</a:t>
            </a:r>
            <a:r>
              <a:rPr lang="en-US" altLang="zh-TW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GPA(3.0</a:t>
            </a:r>
            <a:r>
              <a:rPr lang="zh-TW" altLang="en-US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以上</a:t>
            </a:r>
            <a:r>
              <a:rPr lang="en-US" altLang="zh-TW" sz="2400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TOFEL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須達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71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分</a:t>
            </a:r>
            <a:r>
              <a:rPr lang="zh-TW" altLang="en-US" sz="2400" b="1" dirty="0" smtClean="0">
                <a:solidFill>
                  <a:srgbClr val="FF0000"/>
                </a:solidFill>
                <a:latin typeface="Antique Olive Roman" pitchFamily="34" charset="0"/>
                <a:ea typeface="標楷體" pitchFamily="65" charset="-120"/>
              </a:rPr>
              <a:t>，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未達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79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分需就讀暑假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SMILE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語言課程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費用</a:t>
            </a:r>
            <a:r>
              <a:rPr lang="zh-TW" altLang="en-US" sz="2400" dirty="0">
                <a:latin typeface="Antique Olive Roman" pitchFamily="34" charset="0"/>
                <a:ea typeface="標楷體" pitchFamily="65" charset="-120"/>
              </a:rPr>
              <a:t>約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5,000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美金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約</a:t>
            </a:r>
            <a:r>
              <a:rPr lang="en-US" altLang="zh-TW" sz="2400" dirty="0">
                <a:latin typeface="Antique Olive Roman" pitchFamily="34" charset="0"/>
                <a:ea typeface="標楷體" pitchFamily="65" charset="-120"/>
              </a:rPr>
              <a:t>5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月</a:t>
            </a:r>
            <a:r>
              <a:rPr lang="zh-TW" altLang="en-US" sz="2400" dirty="0">
                <a:latin typeface="Antique Olive Roman" pitchFamily="34" charset="0"/>
                <a:ea typeface="標楷體" pitchFamily="65" charset="-120"/>
              </a:rPr>
              <a:t>中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旬可得知國外學校審查結果，依結果續修畢業或辦理停修出國交換。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交換期間自當年度</a:t>
            </a:r>
            <a:r>
              <a:rPr lang="en-US" altLang="zh-TW" sz="2400" dirty="0" smtClean="0">
                <a:latin typeface="Antique Olive Roman" pitchFamily="34" charset="0"/>
                <a:ea typeface="標楷體" pitchFamily="65" charset="-120"/>
              </a:rPr>
              <a:t>6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月底開始，</a:t>
            </a:r>
            <a:r>
              <a:rPr lang="zh-TW" altLang="en-US" sz="2400" dirty="0" smtClean="0">
                <a:solidFill>
                  <a:srgbClr val="FF0066"/>
                </a:solidFill>
                <a:latin typeface="Antique Olive Roman" pitchFamily="34" charset="0"/>
                <a:ea typeface="標楷體" pitchFamily="65" charset="-120"/>
              </a:rPr>
              <a:t>一年內需返國</a:t>
            </a:r>
            <a:r>
              <a:rPr lang="zh-TW" altLang="en-US" sz="2400" dirty="0" smtClean="0">
                <a:latin typeface="Antique Olive Roman" pitchFamily="34" charset="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55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347713" cy="1320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申請頁面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36" y="1340768"/>
            <a:ext cx="7032728" cy="50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347713" cy="6591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申請頁面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51856"/>
            <a:ext cx="7168236" cy="5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369</Words>
  <Application>Microsoft Office PowerPoint</Application>
  <PresentationFormat>如螢幕大小 (4:3)</PresentationFormat>
  <Paragraphs>52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Antique Olive Roman</vt:lpstr>
      <vt:lpstr>微軟正黑體</vt:lpstr>
      <vt:lpstr>新細明體</vt:lpstr>
      <vt:lpstr>標楷體</vt:lpstr>
      <vt:lpstr>Arial</vt:lpstr>
      <vt:lpstr>Calibri</vt:lpstr>
      <vt:lpstr>Calibri Light</vt:lpstr>
      <vt:lpstr>Tw Cen MT</vt:lpstr>
      <vt:lpstr>Wingdings</vt:lpstr>
      <vt:lpstr>Wingdings 2</vt:lpstr>
      <vt:lpstr>Office 佈景主題</vt:lpstr>
      <vt:lpstr>HDOfficeLightV0</vt:lpstr>
      <vt:lpstr>小水滴</vt:lpstr>
      <vt:lpstr>Study abroad in CYCU</vt:lpstr>
      <vt:lpstr>What  4+1?</vt:lpstr>
      <vt:lpstr>What’s  4+1?</vt:lpstr>
      <vt:lpstr>工學院及電資院 各系科目要求 2/2</vt:lpstr>
      <vt:lpstr>工學院及電資院 各系科目要求 1/2</vt:lpstr>
      <vt:lpstr>該做哪些準備？</vt:lpstr>
      <vt:lpstr>申請注事項</vt:lpstr>
      <vt:lpstr>申請頁面</vt:lpstr>
      <vt:lpstr>申請頁面</vt:lpstr>
      <vt:lpstr>PowerPoint 簡報</vt:lpstr>
      <vt:lpstr>  相關補助</vt:lpstr>
      <vt:lpstr>PowerPoint 簡報</vt:lpstr>
    </vt:vector>
  </TitlesOfParts>
  <Company>cycu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電機資訊學院收發文</dc:creator>
  <cp:lastModifiedBy>吳淑玲</cp:lastModifiedBy>
  <cp:revision>109</cp:revision>
  <cp:lastPrinted>2015-11-13T02:02:46Z</cp:lastPrinted>
  <dcterms:created xsi:type="dcterms:W3CDTF">2012-11-05T03:04:08Z</dcterms:created>
  <dcterms:modified xsi:type="dcterms:W3CDTF">2019-12-16T07:02:40Z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1385532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